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79" r:id="rId3"/>
    <p:sldId id="258" r:id="rId4"/>
    <p:sldId id="257" r:id="rId5"/>
    <p:sldId id="259" r:id="rId6"/>
    <p:sldId id="266" r:id="rId7"/>
    <p:sldId id="297" r:id="rId8"/>
    <p:sldId id="298" r:id="rId9"/>
    <p:sldId id="296" r:id="rId10"/>
    <p:sldId id="285" r:id="rId11"/>
    <p:sldId id="299" r:id="rId12"/>
    <p:sldId id="300" r:id="rId13"/>
    <p:sldId id="261" r:id="rId14"/>
    <p:sldId id="280" r:id="rId15"/>
    <p:sldId id="301" r:id="rId16"/>
    <p:sldId id="291" r:id="rId17"/>
    <p:sldId id="269" r:id="rId18"/>
    <p:sldId id="270" r:id="rId19"/>
    <p:sldId id="271" r:id="rId20"/>
    <p:sldId id="272" r:id="rId21"/>
    <p:sldId id="273" r:id="rId22"/>
    <p:sldId id="274" r:id="rId23"/>
    <p:sldId id="293" r:id="rId24"/>
    <p:sldId id="276" r:id="rId25"/>
    <p:sldId id="287" r:id="rId26"/>
    <p:sldId id="295" r:id="rId27"/>
    <p:sldId id="289" r:id="rId28"/>
    <p:sldId id="290" r:id="rId29"/>
    <p:sldId id="294" r:id="rId30"/>
    <p:sldId id="267" r:id="rId31"/>
    <p:sldId id="281" r:id="rId32"/>
    <p:sldId id="284" r:id="rId33"/>
    <p:sldId id="283" r:id="rId34"/>
    <p:sldId id="260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6"/>
    <p:restoredTop sz="94727"/>
  </p:normalViewPr>
  <p:slideViewPr>
    <p:cSldViewPr snapToGrid="0" snapToObjects="1">
      <p:cViewPr>
        <p:scale>
          <a:sx n="80" d="100"/>
          <a:sy n="80" d="100"/>
        </p:scale>
        <p:origin x="1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859D-A249-A84C-A799-0AF90885F066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AF8C4-C303-C843-9F9D-6506026DE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7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AF8C4-C303-C843-9F9D-6506026DE9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6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28815-CC50-F04D-9D08-D72C05140757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0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000A-8440-5A49-9315-400EFF7BAEE5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10F2-9E46-304C-8445-A03403D92221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532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569E-B4D3-384E-A40D-1B2776CF835C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23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8674-1042-FA4D-8E88-45BEBCCFEEA6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9E73C-1066-E44A-8525-6BF5888BA612}" type="datetime1">
              <a:rPr lang="en-IN" smtClean="0"/>
              <a:t>05/06/19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8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4D7-0199-964E-8DF4-BE408B025592}" type="datetime1">
              <a:rPr lang="en-IN" smtClean="0"/>
              <a:t>05/06/19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2309-4CF0-AC44-BF75-1221862B0075}" type="datetime1">
              <a:rPr lang="en-IN" smtClean="0"/>
              <a:t>05/06/19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C6769-552A-3545-BA21-9183BCA746FC}" type="datetime1">
              <a:rPr lang="en-IN" smtClean="0"/>
              <a:t>05/06/19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E6572-CC66-9344-9A51-AB7A8897F458}" type="datetime1">
              <a:rPr lang="en-IN" smtClean="0"/>
              <a:t>05/06/19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2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E50E-0015-D849-B30F-AB51B0BF6C4C}" type="datetime1">
              <a:rPr lang="en-IN" smtClean="0"/>
              <a:t>05/06/19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0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40405-A732-D94D-86B1-FF890DC3FF5E}" type="datetime1">
              <a:rPr lang="en-IN" smtClean="0"/>
              <a:t>05/06/19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0165F-F68D-9949-8C6B-3D9983821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96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1.png"/><Relationship Id="rId20" Type="http://schemas.openxmlformats.org/officeDocument/2006/relationships/image" Target="../media/image411.png"/><Relationship Id="rId21" Type="http://schemas.openxmlformats.org/officeDocument/2006/relationships/image" Target="../media/image421.png"/><Relationship Id="rId22" Type="http://schemas.openxmlformats.org/officeDocument/2006/relationships/image" Target="../media/image431.png"/><Relationship Id="rId23" Type="http://schemas.openxmlformats.org/officeDocument/2006/relationships/image" Target="../media/image441.png"/><Relationship Id="rId24" Type="http://schemas.openxmlformats.org/officeDocument/2006/relationships/image" Target="../media/image451.png"/><Relationship Id="rId25" Type="http://schemas.openxmlformats.org/officeDocument/2006/relationships/image" Target="../media/image461.png"/><Relationship Id="rId26" Type="http://schemas.openxmlformats.org/officeDocument/2006/relationships/image" Target="../media/image471.png"/><Relationship Id="rId27" Type="http://schemas.openxmlformats.org/officeDocument/2006/relationships/image" Target="../media/image481.png"/><Relationship Id="rId28" Type="http://schemas.openxmlformats.org/officeDocument/2006/relationships/image" Target="../media/image491.png"/><Relationship Id="rId29" Type="http://schemas.openxmlformats.org/officeDocument/2006/relationships/image" Target="../media/image50.png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10" Type="http://schemas.openxmlformats.org/officeDocument/2006/relationships/image" Target="../media/image311.png"/><Relationship Id="rId11" Type="http://schemas.openxmlformats.org/officeDocument/2006/relationships/image" Target="../media/image321.png"/><Relationship Id="rId12" Type="http://schemas.openxmlformats.org/officeDocument/2006/relationships/image" Target="../media/image331.png"/><Relationship Id="rId13" Type="http://schemas.openxmlformats.org/officeDocument/2006/relationships/image" Target="../media/image341.png"/><Relationship Id="rId14" Type="http://schemas.openxmlformats.org/officeDocument/2006/relationships/image" Target="../media/image351.png"/><Relationship Id="rId15" Type="http://schemas.openxmlformats.org/officeDocument/2006/relationships/image" Target="../media/image361.png"/><Relationship Id="rId16" Type="http://schemas.openxmlformats.org/officeDocument/2006/relationships/image" Target="../media/image371.png"/><Relationship Id="rId17" Type="http://schemas.openxmlformats.org/officeDocument/2006/relationships/image" Target="../media/image381.png"/><Relationship Id="rId18" Type="http://schemas.openxmlformats.org/officeDocument/2006/relationships/image" Target="../media/image391.png"/><Relationship Id="rId19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2.png"/><Relationship Id="rId6" Type="http://schemas.openxmlformats.org/officeDocument/2006/relationships/image" Target="../media/image272.png"/><Relationship Id="rId7" Type="http://schemas.openxmlformats.org/officeDocument/2006/relationships/image" Target="../media/image281.png"/><Relationship Id="rId8" Type="http://schemas.openxmlformats.org/officeDocument/2006/relationships/image" Target="../media/image29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1.png"/><Relationship Id="rId20" Type="http://schemas.openxmlformats.org/officeDocument/2006/relationships/image" Target="../media/image421.png"/><Relationship Id="rId21" Type="http://schemas.openxmlformats.org/officeDocument/2006/relationships/image" Target="../media/image431.png"/><Relationship Id="rId22" Type="http://schemas.openxmlformats.org/officeDocument/2006/relationships/image" Target="../media/image371.png"/><Relationship Id="rId23" Type="http://schemas.openxmlformats.org/officeDocument/2006/relationships/image" Target="../media/image351.png"/><Relationship Id="rId24" Type="http://schemas.openxmlformats.org/officeDocument/2006/relationships/image" Target="../media/image441.png"/><Relationship Id="rId25" Type="http://schemas.openxmlformats.org/officeDocument/2006/relationships/image" Target="../media/image57.png"/><Relationship Id="rId26" Type="http://schemas.openxmlformats.org/officeDocument/2006/relationships/image" Target="../media/image471.png"/><Relationship Id="rId27" Type="http://schemas.openxmlformats.org/officeDocument/2006/relationships/image" Target="../media/image481.png"/><Relationship Id="rId28" Type="http://schemas.openxmlformats.org/officeDocument/2006/relationships/image" Target="../media/image491.png"/><Relationship Id="rId29" Type="http://schemas.openxmlformats.org/officeDocument/2006/relationships/image" Target="../media/image50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10" Type="http://schemas.openxmlformats.org/officeDocument/2006/relationships/image" Target="../media/image311.png"/><Relationship Id="rId11" Type="http://schemas.openxmlformats.org/officeDocument/2006/relationships/image" Target="../media/image321.png"/><Relationship Id="rId12" Type="http://schemas.openxmlformats.org/officeDocument/2006/relationships/image" Target="../media/image331.png"/><Relationship Id="rId13" Type="http://schemas.openxmlformats.org/officeDocument/2006/relationships/image" Target="../media/image341.png"/><Relationship Id="rId14" Type="http://schemas.openxmlformats.org/officeDocument/2006/relationships/image" Target="../media/image401.png"/><Relationship Id="rId15" Type="http://schemas.openxmlformats.org/officeDocument/2006/relationships/image" Target="../media/image55.png"/><Relationship Id="rId16" Type="http://schemas.openxmlformats.org/officeDocument/2006/relationships/image" Target="../media/image451.png"/><Relationship Id="rId17" Type="http://schemas.openxmlformats.org/officeDocument/2006/relationships/image" Target="../media/image381.png"/><Relationship Id="rId18" Type="http://schemas.openxmlformats.org/officeDocument/2006/relationships/image" Target="../media/image391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0.png"/><Relationship Id="rId4" Type="http://schemas.openxmlformats.org/officeDocument/2006/relationships/image" Target="../media/image54.png"/><Relationship Id="rId5" Type="http://schemas.openxmlformats.org/officeDocument/2006/relationships/image" Target="../media/image262.png"/><Relationship Id="rId6" Type="http://schemas.openxmlformats.org/officeDocument/2006/relationships/image" Target="../media/image272.png"/><Relationship Id="rId7" Type="http://schemas.openxmlformats.org/officeDocument/2006/relationships/image" Target="../media/image281.png"/><Relationship Id="rId8" Type="http://schemas.openxmlformats.org/officeDocument/2006/relationships/image" Target="../media/image29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40.png"/><Relationship Id="rId21" Type="http://schemas.openxmlformats.org/officeDocument/2006/relationships/image" Target="../media/image450.png"/><Relationship Id="rId22" Type="http://schemas.openxmlformats.org/officeDocument/2006/relationships/image" Target="../media/image460.png"/><Relationship Id="rId23" Type="http://schemas.openxmlformats.org/officeDocument/2006/relationships/image" Target="../media/image470.png"/><Relationship Id="rId24" Type="http://schemas.openxmlformats.org/officeDocument/2006/relationships/image" Target="../media/image480.png"/><Relationship Id="rId25" Type="http://schemas.openxmlformats.org/officeDocument/2006/relationships/image" Target="../media/image490.png"/><Relationship Id="rId26" Type="http://schemas.openxmlformats.org/officeDocument/2006/relationships/image" Target="../media/image500.png"/><Relationship Id="rId27" Type="http://schemas.openxmlformats.org/officeDocument/2006/relationships/image" Target="../media/image510.png"/><Relationship Id="rId28" Type="http://schemas.openxmlformats.org/officeDocument/2006/relationships/image" Target="../media/image520.png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0.png"/><Relationship Id="rId4" Type="http://schemas.openxmlformats.org/officeDocument/2006/relationships/image" Target="../media/image280.png"/><Relationship Id="rId5" Type="http://schemas.openxmlformats.org/officeDocument/2006/relationships/image" Target="../media/image290.png"/><Relationship Id="rId30" Type="http://schemas.openxmlformats.org/officeDocument/2006/relationships/image" Target="../media/image540.png"/><Relationship Id="rId31" Type="http://schemas.openxmlformats.org/officeDocument/2006/relationships/image" Target="../media/image550.png"/><Relationship Id="rId32" Type="http://schemas.openxmlformats.org/officeDocument/2006/relationships/image" Target="../media/image60.png"/><Relationship Id="rId9" Type="http://schemas.openxmlformats.org/officeDocument/2006/relationships/image" Target="../media/image330.png"/><Relationship Id="rId6" Type="http://schemas.openxmlformats.org/officeDocument/2006/relationships/image" Target="../media/image300.png"/><Relationship Id="rId7" Type="http://schemas.openxmlformats.org/officeDocument/2006/relationships/image" Target="../media/image310.png"/><Relationship Id="rId8" Type="http://schemas.openxmlformats.org/officeDocument/2006/relationships/image" Target="../media/image320.png"/><Relationship Id="rId33" Type="http://schemas.openxmlformats.org/officeDocument/2006/relationships/image" Target="../media/image62.png"/><Relationship Id="rId34" Type="http://schemas.openxmlformats.org/officeDocument/2006/relationships/image" Target="../media/image63.png"/><Relationship Id="rId35" Type="http://schemas.openxmlformats.org/officeDocument/2006/relationships/image" Target="../media/image64.png"/><Relationship Id="rId36" Type="http://schemas.openxmlformats.org/officeDocument/2006/relationships/image" Target="../media/image65.png"/><Relationship Id="rId10" Type="http://schemas.openxmlformats.org/officeDocument/2006/relationships/image" Target="../media/image340.png"/><Relationship Id="rId11" Type="http://schemas.openxmlformats.org/officeDocument/2006/relationships/image" Target="../media/image350.png"/><Relationship Id="rId12" Type="http://schemas.openxmlformats.org/officeDocument/2006/relationships/image" Target="../media/image360.png"/><Relationship Id="rId13" Type="http://schemas.openxmlformats.org/officeDocument/2006/relationships/image" Target="../media/image370.png"/><Relationship Id="rId14" Type="http://schemas.openxmlformats.org/officeDocument/2006/relationships/image" Target="../media/image380.png"/><Relationship Id="rId15" Type="http://schemas.openxmlformats.org/officeDocument/2006/relationships/image" Target="../media/image390.png"/><Relationship Id="rId16" Type="http://schemas.openxmlformats.org/officeDocument/2006/relationships/image" Target="../media/image400.png"/><Relationship Id="rId17" Type="http://schemas.openxmlformats.org/officeDocument/2006/relationships/image" Target="../media/image410.png"/><Relationship Id="rId18" Type="http://schemas.openxmlformats.org/officeDocument/2006/relationships/image" Target="../media/image420.png"/><Relationship Id="rId19" Type="http://schemas.openxmlformats.org/officeDocument/2006/relationships/image" Target="../media/image430.png"/><Relationship Id="rId37" Type="http://schemas.openxmlformats.org/officeDocument/2006/relationships/image" Target="../media/image66.png"/><Relationship Id="rId38" Type="http://schemas.openxmlformats.org/officeDocument/2006/relationships/image" Target="../media/image67.png"/><Relationship Id="rId39" Type="http://schemas.openxmlformats.org/officeDocument/2006/relationships/image" Target="../media/image68.png"/><Relationship Id="rId40" Type="http://schemas.openxmlformats.org/officeDocument/2006/relationships/image" Target="../media/image69.png"/><Relationship Id="rId41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271.png"/><Relationship Id="rId5" Type="http://schemas.openxmlformats.org/officeDocument/2006/relationships/image" Target="../media/image72.png"/><Relationship Id="rId6" Type="http://schemas.openxmlformats.org/officeDocument/2006/relationships/image" Target="../media/image290.png"/><Relationship Id="rId7" Type="http://schemas.openxmlformats.org/officeDocument/2006/relationships/image" Target="../media/image73.png"/><Relationship Id="rId8" Type="http://schemas.openxmlformats.org/officeDocument/2006/relationships/image" Target="../media/image310.png"/><Relationship Id="rId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0.png"/><Relationship Id="rId20" Type="http://schemas.openxmlformats.org/officeDocument/2006/relationships/image" Target="../media/image510.png"/><Relationship Id="rId21" Type="http://schemas.openxmlformats.org/officeDocument/2006/relationships/image" Target="../media/image520.png"/><Relationship Id="rId22" Type="http://schemas.openxmlformats.org/officeDocument/2006/relationships/image" Target="../media/image530.png"/><Relationship Id="rId23" Type="http://schemas.openxmlformats.org/officeDocument/2006/relationships/image" Target="../media/image540.png"/><Relationship Id="rId24" Type="http://schemas.openxmlformats.org/officeDocument/2006/relationships/image" Target="../media/image550.png"/><Relationship Id="rId25" Type="http://schemas.openxmlformats.org/officeDocument/2006/relationships/image" Target="../media/image74.png"/><Relationship Id="rId26" Type="http://schemas.openxmlformats.org/officeDocument/2006/relationships/image" Target="../media/image570.png"/><Relationship Id="rId27" Type="http://schemas.openxmlformats.org/officeDocument/2006/relationships/image" Target="../media/image580.png"/><Relationship Id="rId28" Type="http://schemas.openxmlformats.org/officeDocument/2006/relationships/image" Target="../media/image590.png"/><Relationship Id="rId29" Type="http://schemas.openxmlformats.org/officeDocument/2006/relationships/image" Target="../media/image600.png"/><Relationship Id="rId10" Type="http://schemas.openxmlformats.org/officeDocument/2006/relationships/image" Target="../media/image410.png"/><Relationship Id="rId11" Type="http://schemas.openxmlformats.org/officeDocument/2006/relationships/image" Target="../media/image420.png"/><Relationship Id="rId12" Type="http://schemas.openxmlformats.org/officeDocument/2006/relationships/image" Target="../media/image430.png"/><Relationship Id="rId13" Type="http://schemas.openxmlformats.org/officeDocument/2006/relationships/image" Target="../media/image440.png"/><Relationship Id="rId14" Type="http://schemas.openxmlformats.org/officeDocument/2006/relationships/image" Target="../media/image450.png"/><Relationship Id="rId15" Type="http://schemas.openxmlformats.org/officeDocument/2006/relationships/image" Target="../media/image460.png"/><Relationship Id="rId16" Type="http://schemas.openxmlformats.org/officeDocument/2006/relationships/image" Target="../media/image470.png"/><Relationship Id="rId17" Type="http://schemas.openxmlformats.org/officeDocument/2006/relationships/image" Target="../media/image480.png"/><Relationship Id="rId18" Type="http://schemas.openxmlformats.org/officeDocument/2006/relationships/image" Target="../media/image490.png"/><Relationship Id="rId19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370.png"/><Relationship Id="rId7" Type="http://schemas.openxmlformats.org/officeDocument/2006/relationships/image" Target="../media/image380.png"/><Relationship Id="rId8" Type="http://schemas.openxmlformats.org/officeDocument/2006/relationships/image" Target="../media/image390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10.png"/><Relationship Id="rId21" Type="http://schemas.openxmlformats.org/officeDocument/2006/relationships/image" Target="../media/image520.png"/><Relationship Id="rId22" Type="http://schemas.openxmlformats.org/officeDocument/2006/relationships/image" Target="../media/image530.png"/><Relationship Id="rId23" Type="http://schemas.openxmlformats.org/officeDocument/2006/relationships/image" Target="../media/image540.png"/><Relationship Id="rId24" Type="http://schemas.openxmlformats.org/officeDocument/2006/relationships/image" Target="../media/image550.png"/><Relationship Id="rId25" Type="http://schemas.openxmlformats.org/officeDocument/2006/relationships/image" Target="../media/image560.png"/><Relationship Id="rId26" Type="http://schemas.openxmlformats.org/officeDocument/2006/relationships/image" Target="../media/image570.png"/><Relationship Id="rId27" Type="http://schemas.openxmlformats.org/officeDocument/2006/relationships/image" Target="../media/image580.png"/><Relationship Id="rId28" Type="http://schemas.openxmlformats.org/officeDocument/2006/relationships/image" Target="../media/image590.png"/><Relationship Id="rId29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9" Type="http://schemas.openxmlformats.org/officeDocument/2006/relationships/image" Target="../media/image400.png"/><Relationship Id="rId6" Type="http://schemas.openxmlformats.org/officeDocument/2006/relationships/image" Target="../media/image370.png"/><Relationship Id="rId7" Type="http://schemas.openxmlformats.org/officeDocument/2006/relationships/image" Target="../media/image380.png"/><Relationship Id="rId8" Type="http://schemas.openxmlformats.org/officeDocument/2006/relationships/image" Target="../media/image390.png"/><Relationship Id="rId33" Type="http://schemas.openxmlformats.org/officeDocument/2006/relationships/image" Target="../media/image78.png"/><Relationship Id="rId10" Type="http://schemas.openxmlformats.org/officeDocument/2006/relationships/image" Target="../media/image410.png"/><Relationship Id="rId11" Type="http://schemas.openxmlformats.org/officeDocument/2006/relationships/image" Target="../media/image420.png"/><Relationship Id="rId12" Type="http://schemas.openxmlformats.org/officeDocument/2006/relationships/image" Target="../media/image430.png"/><Relationship Id="rId13" Type="http://schemas.openxmlformats.org/officeDocument/2006/relationships/image" Target="../media/image440.png"/><Relationship Id="rId14" Type="http://schemas.openxmlformats.org/officeDocument/2006/relationships/image" Target="../media/image450.png"/><Relationship Id="rId15" Type="http://schemas.openxmlformats.org/officeDocument/2006/relationships/image" Target="../media/image460.png"/><Relationship Id="rId16" Type="http://schemas.openxmlformats.org/officeDocument/2006/relationships/image" Target="../media/image470.png"/><Relationship Id="rId17" Type="http://schemas.openxmlformats.org/officeDocument/2006/relationships/image" Target="../media/image480.png"/><Relationship Id="rId18" Type="http://schemas.openxmlformats.org/officeDocument/2006/relationships/image" Target="../media/image490.png"/><Relationship Id="rId1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660.png"/><Relationship Id="rId4" Type="http://schemas.openxmlformats.org/officeDocument/2006/relationships/image" Target="../media/image670.png"/><Relationship Id="rId5" Type="http://schemas.openxmlformats.org/officeDocument/2006/relationships/image" Target="../media/image680.png"/><Relationship Id="rId6" Type="http://schemas.openxmlformats.org/officeDocument/2006/relationships/image" Target="../media/image690.png"/><Relationship Id="rId7" Type="http://schemas.openxmlformats.org/officeDocument/2006/relationships/image" Target="../media/image460.png"/><Relationship Id="rId8" Type="http://schemas.openxmlformats.org/officeDocument/2006/relationships/image" Target="../media/image700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9" Type="http://schemas.openxmlformats.org/officeDocument/2006/relationships/image" Target="../media/image10.jpg"/><Relationship Id="rId10" Type="http://schemas.openxmlformats.org/officeDocument/2006/relationships/hyperlink" Target="safeai.ethz.ch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4" Type="http://schemas.openxmlformats.org/officeDocument/2006/relationships/image" Target="../media/image790.png"/><Relationship Id="rId5" Type="http://schemas.openxmlformats.org/officeDocument/2006/relationships/image" Target="../media/image800.png"/><Relationship Id="rId6" Type="http://schemas.openxmlformats.org/officeDocument/2006/relationships/image" Target="../media/image540.png"/><Relationship Id="rId7" Type="http://schemas.openxmlformats.org/officeDocument/2006/relationships/image" Target="../media/image810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790.png"/><Relationship Id="rId5" Type="http://schemas.openxmlformats.org/officeDocument/2006/relationships/image" Target="../media/image800.png"/><Relationship Id="rId6" Type="http://schemas.openxmlformats.org/officeDocument/2006/relationships/image" Target="../media/image450.png"/><Relationship Id="rId7" Type="http://schemas.openxmlformats.org/officeDocument/2006/relationships/image" Target="../media/image81.png"/><Relationship Id="rId8" Type="http://schemas.openxmlformats.org/officeDocument/2006/relationships/image" Target="../media/image87.png"/><Relationship Id="rId9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810.png"/><Relationship Id="rId24" Type="http://schemas.openxmlformats.org/officeDocument/2006/relationships/image" Target="../media/image93.png"/><Relationship Id="rId10" Type="http://schemas.openxmlformats.org/officeDocument/2006/relationships/image" Target="../media/image81.png"/><Relationship Id="rId11" Type="http://schemas.openxmlformats.org/officeDocument/2006/relationships/image" Target="../media/image87.png"/><Relationship Id="rId12" Type="http://schemas.openxmlformats.org/officeDocument/2006/relationships/image" Target="../media/image870.png"/><Relationship Id="rId13" Type="http://schemas.openxmlformats.org/officeDocument/2006/relationships/image" Target="../media/image680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0.png"/><Relationship Id="rId3" Type="http://schemas.openxmlformats.org/officeDocument/2006/relationships/image" Target="../media/image670.png"/><Relationship Id="rId4" Type="http://schemas.openxmlformats.org/officeDocument/2006/relationships/image" Target="../media/image780.png"/><Relationship Id="rId5" Type="http://schemas.openxmlformats.org/officeDocument/2006/relationships/image" Target="../media/image410.png"/><Relationship Id="rId6" Type="http://schemas.openxmlformats.org/officeDocument/2006/relationships/image" Target="../media/image600.png"/><Relationship Id="rId7" Type="http://schemas.openxmlformats.org/officeDocument/2006/relationships/image" Target="../media/image530.png"/><Relationship Id="rId8" Type="http://schemas.openxmlformats.org/officeDocument/2006/relationships/image" Target="../media/image540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40.png"/><Relationship Id="rId21" Type="http://schemas.openxmlformats.org/officeDocument/2006/relationships/image" Target="../media/image450.png"/><Relationship Id="rId22" Type="http://schemas.openxmlformats.org/officeDocument/2006/relationships/image" Target="../media/image460.png"/><Relationship Id="rId23" Type="http://schemas.openxmlformats.org/officeDocument/2006/relationships/image" Target="../media/image470.png"/><Relationship Id="rId24" Type="http://schemas.openxmlformats.org/officeDocument/2006/relationships/image" Target="../media/image480.png"/><Relationship Id="rId25" Type="http://schemas.openxmlformats.org/officeDocument/2006/relationships/image" Target="../media/image490.png"/><Relationship Id="rId26" Type="http://schemas.openxmlformats.org/officeDocument/2006/relationships/image" Target="../media/image500.png"/><Relationship Id="rId27" Type="http://schemas.openxmlformats.org/officeDocument/2006/relationships/image" Target="../media/image510.png"/><Relationship Id="rId28" Type="http://schemas.openxmlformats.org/officeDocument/2006/relationships/image" Target="../media/image520.png"/><Relationship Id="rId29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0.png"/><Relationship Id="rId4" Type="http://schemas.openxmlformats.org/officeDocument/2006/relationships/image" Target="../media/image280.png"/><Relationship Id="rId5" Type="http://schemas.openxmlformats.org/officeDocument/2006/relationships/image" Target="../media/image290.png"/><Relationship Id="rId30" Type="http://schemas.openxmlformats.org/officeDocument/2006/relationships/image" Target="../media/image540.png"/><Relationship Id="rId31" Type="http://schemas.openxmlformats.org/officeDocument/2006/relationships/image" Target="../media/image550.png"/><Relationship Id="rId32" Type="http://schemas.openxmlformats.org/officeDocument/2006/relationships/image" Target="../media/image75.png"/><Relationship Id="rId9" Type="http://schemas.openxmlformats.org/officeDocument/2006/relationships/image" Target="../media/image330.png"/><Relationship Id="rId6" Type="http://schemas.openxmlformats.org/officeDocument/2006/relationships/image" Target="../media/image300.png"/><Relationship Id="rId7" Type="http://schemas.openxmlformats.org/officeDocument/2006/relationships/image" Target="../media/image310.png"/><Relationship Id="rId8" Type="http://schemas.openxmlformats.org/officeDocument/2006/relationships/image" Target="../media/image320.png"/><Relationship Id="rId33" Type="http://schemas.openxmlformats.org/officeDocument/2006/relationships/image" Target="../media/image76.png"/><Relationship Id="rId34" Type="http://schemas.openxmlformats.org/officeDocument/2006/relationships/image" Target="../media/image77.png"/><Relationship Id="rId35" Type="http://schemas.openxmlformats.org/officeDocument/2006/relationships/image" Target="../media/image78.png"/><Relationship Id="rId36" Type="http://schemas.openxmlformats.org/officeDocument/2006/relationships/image" Target="../media/image80.png"/><Relationship Id="rId10" Type="http://schemas.openxmlformats.org/officeDocument/2006/relationships/image" Target="../media/image340.png"/><Relationship Id="rId11" Type="http://schemas.openxmlformats.org/officeDocument/2006/relationships/image" Target="../media/image350.png"/><Relationship Id="rId12" Type="http://schemas.openxmlformats.org/officeDocument/2006/relationships/image" Target="../media/image360.png"/><Relationship Id="rId13" Type="http://schemas.openxmlformats.org/officeDocument/2006/relationships/image" Target="../media/image370.png"/><Relationship Id="rId14" Type="http://schemas.openxmlformats.org/officeDocument/2006/relationships/image" Target="../media/image380.png"/><Relationship Id="rId15" Type="http://schemas.openxmlformats.org/officeDocument/2006/relationships/image" Target="../media/image390.png"/><Relationship Id="rId16" Type="http://schemas.openxmlformats.org/officeDocument/2006/relationships/image" Target="../media/image400.png"/><Relationship Id="rId17" Type="http://schemas.openxmlformats.org/officeDocument/2006/relationships/image" Target="../media/image410.png"/><Relationship Id="rId18" Type="http://schemas.openxmlformats.org/officeDocument/2006/relationships/image" Target="../media/image420.png"/><Relationship Id="rId19" Type="http://schemas.openxmlformats.org/officeDocument/2006/relationships/image" Target="../media/image430.png"/><Relationship Id="rId37" Type="http://schemas.openxmlformats.org/officeDocument/2006/relationships/image" Target="../media/image81.png"/><Relationship Id="rId38" Type="http://schemas.openxmlformats.org/officeDocument/2006/relationships/image" Target="../media/image94.png"/><Relationship Id="rId39" Type="http://schemas.openxmlformats.org/officeDocument/2006/relationships/image" Target="../media/image95.png"/><Relationship Id="rId40" Type="http://schemas.openxmlformats.org/officeDocument/2006/relationships/image" Target="../media/image96.png"/><Relationship Id="rId41" Type="http://schemas.openxmlformats.org/officeDocument/2006/relationships/image" Target="../media/image97.png"/><Relationship Id="rId42" Type="http://schemas.openxmlformats.org/officeDocument/2006/relationships/image" Target="../media/image98.png"/><Relationship Id="rId43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21.png"/><Relationship Id="rId5" Type="http://schemas.openxmlformats.org/officeDocument/2006/relationships/image" Target="../media/image1031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mazon-Echo-And-Alexa-Devices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s://waymo.com/tech/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s://yekaliva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hub.com/eth-sri/diffai" TargetMode="External"/><Relationship Id="rId3" Type="http://schemas.openxmlformats.org/officeDocument/2006/relationships/hyperlink" Target="http://github.com/eth-sri/era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60.png"/><Relationship Id="rId5" Type="http://schemas.openxmlformats.org/officeDocument/2006/relationships/image" Target="../media/image114.png"/><Relationship Id="rId6" Type="http://schemas.openxmlformats.org/officeDocument/2006/relationships/image" Target="../media/image980.png"/><Relationship Id="rId7" Type="http://schemas.openxmlformats.org/officeDocument/2006/relationships/image" Target="../media/image990.png"/><Relationship Id="rId8" Type="http://schemas.openxmlformats.org/officeDocument/2006/relationships/image" Target="../media/image115.png"/><Relationship Id="rId9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4" Type="http://schemas.openxmlformats.org/officeDocument/2006/relationships/image" Target="../media/image1030.png"/><Relationship Id="rId5" Type="http://schemas.openxmlformats.org/officeDocument/2006/relationships/image" Target="../media/image1040.png"/><Relationship Id="rId6" Type="http://schemas.openxmlformats.org/officeDocument/2006/relationships/image" Target="../media/image115.png"/><Relationship Id="rId7" Type="http://schemas.openxmlformats.org/officeDocument/2006/relationships/image" Target="../media/image1050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s://github.com/eth-sri/eran" TargetMode="External"/><Relationship Id="rId5" Type="http://schemas.openxmlformats.org/officeDocument/2006/relationships/hyperlink" Target="https://github.com/eth-sri/ELINA" TargetMode="External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363356"/>
            <a:ext cx="11133221" cy="238760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 Safe </a:t>
            </a:r>
            <a:r>
              <a:rPr lang="en-US" sz="4400" dirty="0"/>
              <a:t>and Robust Deep Learning</a:t>
            </a: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331" y="372486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Gagandeep Singh</a:t>
            </a:r>
          </a:p>
          <a:p>
            <a:pPr algn="l"/>
            <a:r>
              <a:rPr lang="en-US" dirty="0" smtClean="0"/>
              <a:t>PhD Student</a:t>
            </a:r>
          </a:p>
          <a:p>
            <a:pPr algn="l"/>
            <a:r>
              <a:rPr lang="en-US" dirty="0" smtClean="0"/>
              <a:t>Department of Computer Science</a:t>
            </a:r>
          </a:p>
        </p:txBody>
      </p:sp>
      <p:pic>
        <p:nvPicPr>
          <p:cNvPr id="4" name="Picture 2" descr="C:\Users\mvechev\Desktop\ETH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1" y="6033222"/>
            <a:ext cx="1617025" cy="64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964A14F-DB35-4C7D-A3A3-0D04FEE4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600575"/>
            <a:ext cx="38481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with ERAN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448437"/>
              </p:ext>
            </p:extLst>
          </p:nvPr>
        </p:nvGraphicFramePr>
        <p:xfrm>
          <a:off x="25405" y="2073012"/>
          <a:ext cx="6036728" cy="9567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28023"/>
                <a:gridCol w="1872756"/>
                <a:gridCol w="1435949"/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  <a:ea typeface="+mn-ea"/>
                          <a:cs typeface="+mn-cs"/>
                        </a:rPr>
                        <a:t>Reluplex</a:t>
                      </a:r>
                      <a:r>
                        <a:rPr lang="en-US" sz="240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  <a:ea typeface="+mn-ea"/>
                          <a:cs typeface="+mn-cs"/>
                        </a:rPr>
                        <a:t>Neurify</a:t>
                      </a:r>
                      <a:r>
                        <a:rPr lang="en-US" sz="240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ERAN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</a:tr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&gt;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32 hours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921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sec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227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sec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472" y="1296728"/>
            <a:ext cx="6037200" cy="7762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ircraft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collision avoidance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039370"/>
                  </p:ext>
                </p:extLst>
              </p:nvPr>
            </p:nvGraphicFramePr>
            <p:xfrm>
              <a:off x="6434666" y="2089948"/>
              <a:ext cx="5757334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30733"/>
                    <a:gridCol w="2066283"/>
                    <a:gridCol w="1960318"/>
                  </a:tblGrid>
                  <a:tr h="478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𝝐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</a:t>
                          </a:r>
                          <a:r>
                            <a:rPr lang="en-US" sz="2400" baseline="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0.1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97%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133 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0039370"/>
                  </p:ext>
                </p:extLst>
              </p:nvPr>
            </p:nvGraphicFramePr>
            <p:xfrm>
              <a:off x="6434666" y="2089948"/>
              <a:ext cx="5757334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30733"/>
                    <a:gridCol w="2066283"/>
                    <a:gridCol w="1960318"/>
                  </a:tblGrid>
                  <a:tr h="47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t="-8861" r="-233803" b="-1240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</a:t>
                          </a:r>
                          <a:r>
                            <a:rPr lang="en-US" sz="2400" baseline="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0.1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97%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133 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ctangle 11"/>
          <p:cNvSpPr/>
          <p:nvPr/>
        </p:nvSpPr>
        <p:spPr>
          <a:xfrm>
            <a:off x="6434667" y="1313664"/>
            <a:ext cx="5740399" cy="7762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MNIST CNN with &gt; 88K neurons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59801" y="2573086"/>
            <a:ext cx="2743200" cy="365125"/>
          </a:xfrm>
        </p:spPr>
        <p:txBody>
          <a:bodyPr/>
          <a:lstStyle/>
          <a:p>
            <a:fld id="{CB40165F-F68D-9949-8C6B-3D9983821870}" type="slidenum">
              <a:rPr lang="en-US" smtClean="0"/>
              <a:t>10</a:t>
            </a:fld>
            <a:endParaRPr lang="en-US"/>
          </a:p>
        </p:txBody>
      </p:sp>
      <p:sp>
        <p:nvSpPr>
          <p:cNvPr id="19" name="Slide Number Placeholder 12"/>
          <p:cNvSpPr txBox="1">
            <a:spLocks/>
          </p:cNvSpPr>
          <p:nvPr/>
        </p:nvSpPr>
        <p:spPr>
          <a:xfrm>
            <a:off x="8611200" y="6357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B40165F-F68D-9949-8C6B-3D9983821870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45464"/>
                  </p:ext>
                </p:extLst>
              </p:nvPr>
            </p:nvGraphicFramePr>
            <p:xfrm>
              <a:off x="17385" y="4567560"/>
              <a:ext cx="6036728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728023"/>
                    <a:gridCol w="1872756"/>
                    <a:gridCol w="1435949"/>
                  </a:tblGrid>
                  <a:tr h="47839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𝝐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 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0.001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86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10 </a:t>
                          </a:r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0" name="Tab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45464"/>
                  </p:ext>
                </p:extLst>
              </p:nvPr>
            </p:nvGraphicFramePr>
            <p:xfrm>
              <a:off x="17385" y="4567560"/>
              <a:ext cx="6036728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728023"/>
                    <a:gridCol w="1872756"/>
                    <a:gridCol w="1435949"/>
                  </a:tblGrid>
                  <a:tr h="47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3"/>
                          <a:stretch>
                            <a:fillRect t="-10127" r="-121875" b="-1227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 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0.001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86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10 </a:t>
                          </a:r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52" y="3791276"/>
                <a:ext cx="6037200" cy="7762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Rotation between 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30</m:t>
                        </m:r>
                      </m:e>
                      <m:sup>
                        <m:r>
                          <a:rPr lang="it-IT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30</m:t>
                        </m:r>
                      </m:e>
                      <m:sup>
                        <m:r>
                          <a:rPr lang="it-IT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on MNIST CNN with 4,804 neurons</a:t>
                </a:r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" y="3791276"/>
                <a:ext cx="6037200" cy="776284"/>
              </a:xfrm>
              <a:prstGeom prst="rect">
                <a:avLst/>
              </a:prstGeom>
              <a:blipFill rotWithShape="0">
                <a:blip r:embed="rId4"/>
                <a:stretch>
                  <a:fillRect t="-7752" b="-20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967"/>
                  </p:ext>
                </p:extLst>
              </p:nvPr>
            </p:nvGraphicFramePr>
            <p:xfrm>
              <a:off x="6426646" y="4584496"/>
              <a:ext cx="5757334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30733"/>
                    <a:gridCol w="2066283"/>
                    <a:gridCol w="1960318"/>
                  </a:tblGrid>
                  <a:tr h="47839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𝝐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</a:t>
                          </a:r>
                          <a:r>
                            <a:rPr lang="en-US" sz="2400" baseline="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-110</a:t>
                          </a:r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dB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90%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 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79967"/>
                  </p:ext>
                </p:extLst>
              </p:nvPr>
            </p:nvGraphicFramePr>
            <p:xfrm>
              <a:off x="6426646" y="4584496"/>
              <a:ext cx="5757334" cy="95679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30733"/>
                    <a:gridCol w="2066283"/>
                    <a:gridCol w="1960318"/>
                  </a:tblGrid>
                  <a:tr h="4783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5"/>
                          <a:stretch>
                            <a:fillRect t="-10127" r="-233451" b="-1227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+mn-lt"/>
                              <a:ea typeface="+mn-ea"/>
                              <a:cs typeface="+mn-cs"/>
                            </a:rPr>
                            <a:t>%verified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</a:t>
                          </a:r>
                          <a:r>
                            <a:rPr lang="en-US" sz="2400" baseline="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(s)</a:t>
                          </a:r>
                          <a:endParaRPr lang="en-US" sz="24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-110</a:t>
                          </a:r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dB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90%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 sec</a:t>
                          </a:r>
                          <a:endParaRPr lang="en-US" sz="24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Fallback>
      </mc:AlternateContent>
      <p:sp>
        <p:nvSpPr>
          <p:cNvPr id="23" name="Rectangle 22"/>
          <p:cNvSpPr/>
          <p:nvPr/>
        </p:nvSpPr>
        <p:spPr>
          <a:xfrm>
            <a:off x="6426647" y="3808212"/>
            <a:ext cx="5740399" cy="7762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LSTM with 64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 hidden neurons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4" name="Slide Number Placeholder 12"/>
          <p:cNvSpPr txBox="1">
            <a:spLocks/>
          </p:cNvSpPr>
          <p:nvPr/>
        </p:nvSpPr>
        <p:spPr>
          <a:xfrm>
            <a:off x="8551781" y="506763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9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1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Analysis of a Toy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75466" y="1832589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75466" y="3632589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76800" y="18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76800" y="36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6800" y="18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76800" y="36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6800" y="18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76800" y="36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76800" y="18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776800" y="3632589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76800" y="1832589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76800" y="3632589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7" idx="6"/>
            <a:endCxn id="10" idx="2"/>
          </p:cNvCxnSpPr>
          <p:nvPr/>
        </p:nvCxnSpPr>
        <p:spPr>
          <a:xfrm>
            <a:off x="2115466" y="2102589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15466" y="3902589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6800" y="3902589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6800" y="3902589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516800" y="3902589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316800" y="3902589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7"/>
            <a:endCxn id="10" idx="3"/>
          </p:cNvCxnSpPr>
          <p:nvPr/>
        </p:nvCxnSpPr>
        <p:spPr>
          <a:xfrm flipV="1">
            <a:off x="2036385" y="2293508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5"/>
            <a:endCxn id="11" idx="1"/>
          </p:cNvCxnSpPr>
          <p:nvPr/>
        </p:nvCxnSpPr>
        <p:spPr>
          <a:xfrm>
            <a:off x="2036385" y="2293508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6800" y="2102589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6800" y="3902589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623600" y="1886589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1886589"/>
                <a:ext cx="47198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423600" y="18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1886589"/>
                <a:ext cx="47731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223600" y="18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1886589"/>
                <a:ext cx="47731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91200" y="1886592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1886592"/>
                <a:ext cx="56977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623600" y="36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3686589"/>
                <a:ext cx="4773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023600" y="18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1886589"/>
                <a:ext cx="47731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823600" y="1886591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1886591"/>
                <a:ext cx="4725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23600" y="36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3686589"/>
                <a:ext cx="47731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223600" y="36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3686589"/>
                <a:ext cx="4773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023600" y="3686589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3686589"/>
                <a:ext cx="47731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791200" y="3686589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3686589"/>
                <a:ext cx="56977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591200" y="3686589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3686589"/>
                <a:ext cx="5697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455333" y="17232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172327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60800" y="168941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1689413"/>
                <a:ext cx="13012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3916800" y="2102589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716800" y="210259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16800" y="2102589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16800" y="2102589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637600" y="2293389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237600" y="2293389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637600" y="2293389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237600" y="2293389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055200" y="17232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1723280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655200" y="17245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1724589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438267" y="3914052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3914052"/>
                <a:ext cx="550151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037200" y="3914053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3914053"/>
                <a:ext cx="550151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9655200" y="39133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3913389"/>
                <a:ext cx="377026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459200" y="1689415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1689415"/>
                <a:ext cx="1301254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59200" y="3924614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3924614"/>
                <a:ext cx="1301254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7459200" y="3924189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3924189"/>
                <a:ext cx="1301254" cy="369332"/>
              </a:xfrm>
              <a:prstGeom prst="rect">
                <a:avLst/>
              </a:prstGeom>
              <a:blipFill rotWithShape="0">
                <a:blip r:embed="rId22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2124000" y="30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3081789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724000" y="30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3081789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324000" y="30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3081789"/>
                <a:ext cx="37702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24000" y="218312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2183122"/>
                <a:ext cx="377026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724000" y="21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2181789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324000" y="2181789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2181789"/>
                <a:ext cx="377026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92667" y="1723277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1723277"/>
                <a:ext cx="886781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94000" y="3890741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3890741"/>
                <a:ext cx="886781" cy="369332"/>
              </a:xfrm>
              <a:prstGeom prst="rect">
                <a:avLst/>
              </a:prstGeom>
              <a:blipFill rotWithShape="0"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188000" y="1064192"/>
            <a:ext cx="1495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Input layer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188000" y="1064192"/>
            <a:ext cx="177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Output layer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788000" y="1064192"/>
            <a:ext cx="187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455881" y="14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1460192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056000" y="14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1460192"/>
                <a:ext cx="377026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0656000" y="14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1460192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528000" y="41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4160192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8000" y="41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160192"/>
                <a:ext cx="377026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0728000" y="416019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4160192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0" y="4945309"/>
                <a:ext cx="12192000" cy="501650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We want to prove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for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in the input set</a:t>
                </a:r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45309"/>
                <a:ext cx="12192000" cy="501650"/>
              </a:xfrm>
              <a:prstGeom prst="rect">
                <a:avLst/>
              </a:prstGeom>
              <a:blipFill rotWithShape="0">
                <a:blip r:embed="rId32"/>
                <a:stretch>
                  <a:fillRect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84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Complete verification with solvers often does not scale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75466" y="74887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5466" y="254887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76800" y="7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76800" y="25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76800" y="7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76800" y="25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76800" y="7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76800" y="25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776800" y="7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776800" y="254887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76800" y="74887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576800" y="254887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1" idx="6"/>
            <a:endCxn id="14" idx="2"/>
          </p:cNvCxnSpPr>
          <p:nvPr/>
        </p:nvCxnSpPr>
        <p:spPr>
          <a:xfrm>
            <a:off x="2115466" y="101887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15466" y="281887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16800" y="281887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16800" y="281887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516800" y="281887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316800" y="281887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2" idx="7"/>
            <a:endCxn id="14" idx="3"/>
          </p:cNvCxnSpPr>
          <p:nvPr/>
        </p:nvCxnSpPr>
        <p:spPr>
          <a:xfrm flipV="1">
            <a:off x="2036385" y="120979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" idx="5"/>
            <a:endCxn id="15" idx="1"/>
          </p:cNvCxnSpPr>
          <p:nvPr/>
        </p:nvCxnSpPr>
        <p:spPr>
          <a:xfrm>
            <a:off x="2036385" y="120979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96800" y="101887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6800" y="281887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623600" y="80287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802877"/>
                <a:ext cx="471988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423600" y="8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802877"/>
                <a:ext cx="47731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223600" y="8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802877"/>
                <a:ext cx="47731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591200" y="802880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802880"/>
                <a:ext cx="569771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623600" y="26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2602877"/>
                <a:ext cx="47731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023600" y="8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802877"/>
                <a:ext cx="47731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23600" y="80287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802879"/>
                <a:ext cx="47250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423600" y="26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2602877"/>
                <a:ext cx="47731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23600" y="26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2602877"/>
                <a:ext cx="477310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023600" y="260287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2602877"/>
                <a:ext cx="47731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791200" y="260287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2602877"/>
                <a:ext cx="56977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591200" y="260287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2602877"/>
                <a:ext cx="569771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455333" y="63956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639565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60800" y="60570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605701"/>
                <a:ext cx="13012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3916800" y="101887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16800" y="101888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16800" y="101887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316800" y="101887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37600" y="120967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237600" y="120967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37600" y="120967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37600" y="120967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055200" y="63956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639568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655200" y="6408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64087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38267" y="283034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2830340"/>
                <a:ext cx="550151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037200" y="283034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2830341"/>
                <a:ext cx="550151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9655200" y="28296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282967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459200" y="60570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605703"/>
                <a:ext cx="1301254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859200" y="284090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2840902"/>
                <a:ext cx="1301254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459200" y="284047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2840477"/>
                <a:ext cx="1301254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124000" y="19980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1998077"/>
                <a:ext cx="377026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724000" y="19980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1998077"/>
                <a:ext cx="37702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324000" y="19980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1998077"/>
                <a:ext cx="377026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124000" y="109941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1099410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724000" y="10980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109807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9324000" y="109807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1098077"/>
                <a:ext cx="377026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92667" y="63956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639565"/>
                <a:ext cx="886781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94000" y="280702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2807029"/>
                <a:ext cx="886781" cy="369332"/>
              </a:xfrm>
              <a:prstGeom prst="rect">
                <a:avLst/>
              </a:prstGeom>
              <a:blipFill rotWithShape="0"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1188000" y="-19520"/>
            <a:ext cx="1495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Input layer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188000" y="-19520"/>
            <a:ext cx="177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Output layer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88000" y="-19520"/>
            <a:ext cx="187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455881" y="3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376480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7056000" y="3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376480"/>
                <a:ext cx="377026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0656000" y="3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376480"/>
                <a:ext cx="377026" cy="36933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528000" y="30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3076480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8000" y="30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3076480"/>
                <a:ext cx="377026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0728000" y="3076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3076480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94" y="3421249"/>
            <a:ext cx="4626100" cy="2809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875867" y="3945467"/>
                <a:ext cx="5825066" cy="2028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=</m:t>
                    </m:r>
                    <m:r>
                      <a:rPr lang="en-US" sz="2400" b="1" i="0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𝐦𝐚𝐱</m:t>
                    </m:r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(0,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corresponds to</a:t>
                </a:r>
              </a:p>
              <a:p>
                <a:pPr algn="ctr"/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≤0</m:t>
                    </m:r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) or</a:t>
                </a:r>
              </a:p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             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&gt;0</m:t>
                    </m:r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)</a:t>
                </a:r>
              </a:p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Solver has to explore two paths per </a:t>
                </a:r>
                <a:r>
                  <a:rPr lang="en-US" sz="2400" dirty="0" err="1" smtClean="0">
                    <a:latin typeface="Gill Sans MT" charset="0"/>
                    <a:ea typeface="Gill Sans MT" charset="0"/>
                    <a:cs typeface="Gill Sans MT" charset="0"/>
                  </a:rPr>
                  <a:t>ReLU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resulting in 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exponential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number of paths </a:t>
                </a:r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67" y="3945467"/>
                <a:ext cx="5825066" cy="2028248"/>
              </a:xfrm>
              <a:prstGeom prst="rect">
                <a:avLst/>
              </a:prstGeom>
              <a:blipFill rotWithShape="0">
                <a:blip r:embed="rId31"/>
                <a:stretch>
                  <a:fillRect l="-1675" t="-2402" b="-6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94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01" y="1690688"/>
            <a:ext cx="2152800" cy="21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404" y="3860803"/>
            <a:ext cx="2064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Patrick </a:t>
            </a:r>
            <a:r>
              <a:rPr lang="en-US" sz="2400" dirty="0" err="1" smtClean="0">
                <a:latin typeface="Gill Sans MT" charset="0"/>
                <a:ea typeface="Gill Sans MT" charset="0"/>
                <a:cs typeface="Gill Sans MT" charset="0"/>
              </a:rPr>
              <a:t>Cousot</a:t>
            </a:r>
            <a:endParaRPr lang="en-US" sz="24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Inventor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25333" y="1692000"/>
            <a:ext cx="785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An elegant framework for approximating concrete behaviors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26000" y="2844799"/>
                <a:ext cx="694384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Abstract element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: approximates set of concrete points</a:t>
                </a:r>
              </a:p>
              <a:p>
                <a:r>
                  <a:rPr lang="en-US" sz="24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Concretization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4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: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concretizes an abstract element to the set of points that it represents.</a:t>
                </a:r>
              </a:p>
              <a:p>
                <a:r>
                  <a:rPr lang="en-US" sz="2400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Abstract transformers: 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approximate the effect of applying concrete transformers e.g. affine, </a:t>
                </a:r>
                <a:r>
                  <a:rPr lang="en-US" sz="2400" dirty="0" err="1" smtClean="0">
                    <a:latin typeface="Gill Sans MT" charset="0"/>
                    <a:ea typeface="Gill Sans MT" charset="0"/>
                    <a:cs typeface="Gill Sans MT" charset="0"/>
                  </a:rPr>
                  <a:t>ReLU</a:t>
                </a:r>
                <a:endParaRPr lang="en-US" sz="2400" dirty="0" smtClean="0">
                  <a:latin typeface="Gill Sans MT" charset="0"/>
                  <a:ea typeface="Gill Sans MT" charset="0"/>
                  <a:cs typeface="Gill Sans MT" charset="0"/>
                </a:endParaRPr>
              </a:p>
              <a:p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000" y="2844799"/>
                <a:ext cx="6943842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317" t="-2116" r="-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0" y="5628218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Tradeoff between the precision and the scalability of an abstract domain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5333" y="2302936"/>
            <a:ext cx="6858000" cy="558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Gill Sans MT" charset="0"/>
                <a:ea typeface="Gill Sans MT" charset="0"/>
                <a:cs typeface="Gill Sans MT" charset="0"/>
              </a:rPr>
              <a:t>Key Concept:  Abstract Domain</a:t>
            </a:r>
            <a:endParaRPr lang="en-US" sz="2400" b="1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76"/>
            <a:ext cx="9229540" cy="9302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Trade-offs: Precision vs.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834"/>
            <a:ext cx="5373413" cy="50925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pPr marL="0" indent="0">
              <a:buNone/>
            </a:pPr>
            <a:endParaRPr lang="en-US" sz="1600" dirty="0" smtClean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31927" y="3165243"/>
            <a:ext cx="1431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B050"/>
                </a:solidFill>
                <a:latin typeface="DINPro" pitchFamily="34" charset="0"/>
              </a:rPr>
              <a:t>More scalable</a:t>
            </a:r>
            <a:endParaRPr lang="en-US" sz="1500" dirty="0" smtClean="0">
              <a:latin typeface="DINPro" pitchFamily="34" charset="0"/>
            </a:endParaRPr>
          </a:p>
          <a:p>
            <a:r>
              <a:rPr lang="en-US" sz="1500" dirty="0" smtClean="0">
                <a:solidFill>
                  <a:srgbClr val="FF0000"/>
                </a:solidFill>
                <a:latin typeface="DINPro" pitchFamily="34" charset="0"/>
              </a:rPr>
              <a:t>Less precise</a:t>
            </a:r>
            <a:endParaRPr lang="en-US" sz="1500" dirty="0">
              <a:solidFill>
                <a:srgbClr val="FF0000"/>
              </a:solidFill>
              <a:latin typeface="DINPro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33607" y="4986787"/>
            <a:ext cx="1397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B050"/>
                </a:solidFill>
                <a:latin typeface="DINPro" pitchFamily="34" charset="0"/>
              </a:rPr>
              <a:t>More precise</a:t>
            </a:r>
            <a:endParaRPr lang="en-US" sz="1500" dirty="0" smtClean="0">
              <a:latin typeface="DINPro" pitchFamily="34" charset="0"/>
            </a:endParaRPr>
          </a:p>
          <a:p>
            <a:r>
              <a:rPr lang="en-US" sz="1500" dirty="0" smtClean="0">
                <a:solidFill>
                  <a:srgbClr val="FF0000"/>
                </a:solidFill>
                <a:latin typeface="DINPro" pitchFamily="34" charset="0"/>
              </a:rPr>
              <a:t>Less scalable</a:t>
            </a:r>
            <a:endParaRPr lang="en-US" sz="1500" dirty="0">
              <a:solidFill>
                <a:srgbClr val="FF0000"/>
              </a:solidFill>
              <a:latin typeface="DINPro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40711"/>
              </p:ext>
            </p:extLst>
          </p:nvPr>
        </p:nvGraphicFramePr>
        <p:xfrm>
          <a:off x="518510" y="1420834"/>
          <a:ext cx="1011341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2290"/>
                <a:gridCol w="4231127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Publication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AI</a:t>
                      </a:r>
                      <a:r>
                        <a:rPr lang="en-US" sz="1800" baseline="300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2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: Safety and Robustness Certification of Neural Networks with Abstract Interpretation,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Oakland Security &amp; Privacy, 2018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(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Gehr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Mirman,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Drachsler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-Cohen,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Tsankov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Chaudhuri,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Vechev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AI2: Generic conceptual framework for analyzing neural networks with AI.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Fast and Effective Robustness Certification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NeurIPS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2018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(with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Gehr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Mirman,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Vechev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</a:t>
                      </a:r>
                      <a:r>
                        <a:rPr lang="en-US" sz="1800" dirty="0" err="1" smtClean="0">
                          <a:latin typeface="Gill Sans MT" panose="020B0502020104020203" pitchFamily="34" charset="0"/>
                          <a:cs typeface="Calibri"/>
                        </a:rPr>
                        <a:t>ü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schel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DeepZ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: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Zonotope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domain with new custom abstract transformers tailored to neural networks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An Abstract Domain for Certifying Neural Networks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POPL 2019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(with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Gehr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Vechev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</a:t>
                      </a:r>
                      <a:r>
                        <a:rPr lang="en-US" sz="1800" dirty="0" err="1" smtClean="0">
                          <a:latin typeface="Gill Sans MT" panose="020B0502020104020203" pitchFamily="34" charset="0"/>
                          <a:cs typeface="Calibri"/>
                        </a:rPr>
                        <a:t>ü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schel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DeepPoly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: New, restricted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polyhedra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domain with abstract transformers specifically tailored to neural networks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Boosting Robustness Certification of Neural Networks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ICLR 2019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(with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Gehr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Vechev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, 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P</a:t>
                      </a:r>
                      <a:r>
                        <a:rPr lang="en-US" sz="1800" dirty="0" err="1" smtClean="0">
                          <a:latin typeface="Gill Sans MT" panose="020B0502020104020203" pitchFamily="34" charset="0"/>
                          <a:cs typeface="Calibri"/>
                        </a:rPr>
                        <a:t>ü</a:t>
                      </a: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schel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RefineZono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: Best of both: AI +  solvers. More scalable than pure MILP</a:t>
                      </a:r>
                      <a:r>
                        <a:rPr lang="en-US" sz="1800" baseline="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 </a:t>
                      </a:r>
                      <a:r>
                        <a:rPr lang="en-US" sz="18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solutions and more precise than pure AI (but less scalable)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631930" y="4096582"/>
            <a:ext cx="14311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00B050"/>
                </a:solidFill>
                <a:latin typeface="DINPro" pitchFamily="34" charset="0"/>
              </a:rPr>
              <a:t>More scalable</a:t>
            </a:r>
            <a:endParaRPr lang="en-US" sz="1500" dirty="0" smtClean="0">
              <a:latin typeface="DINPro" pitchFamily="34" charset="0"/>
            </a:endParaRPr>
          </a:p>
          <a:p>
            <a:r>
              <a:rPr lang="en-US" sz="1500" dirty="0" smtClean="0">
                <a:solidFill>
                  <a:srgbClr val="FF0000"/>
                </a:solidFill>
                <a:latin typeface="DINPro" pitchFamily="34" charset="0"/>
              </a:rPr>
              <a:t>Less precise</a:t>
            </a:r>
            <a:endParaRPr lang="en-US" sz="1500" dirty="0">
              <a:solidFill>
                <a:srgbClr val="FF0000"/>
              </a:solidFill>
              <a:latin typeface="DIN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75466" y="24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75466" y="42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76800" y="24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76800" y="42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8" idx="6"/>
            <a:endCxn id="11" idx="2"/>
          </p:cNvCxnSpPr>
          <p:nvPr/>
        </p:nvCxnSpPr>
        <p:spPr>
          <a:xfrm>
            <a:off x="2115466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15466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3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11" idx="3"/>
          </p:cNvCxnSpPr>
          <p:nvPr/>
        </p:nvCxnSpPr>
        <p:spPr>
          <a:xfrm flipV="1"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2" idx="1"/>
          </p:cNvCxnSpPr>
          <p:nvPr/>
        </p:nvCxnSpPr>
        <p:spPr>
          <a:xfrm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00" y="27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6800" y="45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9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6800" y="273040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3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blipFill rotWithShape="0">
                <a:blip r:embed="rId22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blipFill rotWithShape="0"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15</a:t>
            </a:fld>
            <a:endParaRPr lang="en-US"/>
          </a:p>
        </p:txBody>
      </p:sp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838200" y="31532"/>
            <a:ext cx="10515600" cy="1325563"/>
          </a:xfrm>
        </p:spPr>
        <p:txBody>
          <a:bodyPr/>
          <a:lstStyle/>
          <a:p>
            <a:r>
              <a:rPr lang="en-US" dirty="0" smtClean="0"/>
              <a:t>Box</a:t>
            </a:r>
            <a:r>
              <a:rPr lang="en-US" dirty="0" smtClean="0"/>
              <a:t> </a:t>
            </a:r>
            <a:r>
              <a:rPr lang="en-US" dirty="0"/>
              <a:t>Abstract </a:t>
            </a:r>
            <a:r>
              <a:rPr lang="en-US" dirty="0" smtClean="0"/>
              <a:t>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1370707" y="173346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07" y="1733469"/>
                <a:ext cx="886781" cy="369332"/>
              </a:xfrm>
              <a:prstGeom prst="rect">
                <a:avLst/>
              </a:prstGeom>
              <a:blipFill rotWithShape="0">
                <a:blip r:embed="rId3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1404124" y="5104083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24" y="5104083"/>
                <a:ext cx="886781" cy="369332"/>
              </a:xfrm>
              <a:prstGeom prst="rect">
                <a:avLst/>
              </a:prstGeom>
              <a:blipFill rotWithShape="0"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3111276" y="172544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[−2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276" y="1725449"/>
                <a:ext cx="886781" cy="369332"/>
              </a:xfrm>
              <a:prstGeom prst="rect">
                <a:avLst/>
              </a:prstGeom>
              <a:blipFill rotWithShape="0">
                <a:blip r:embed="rId3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3256989" y="511210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[−2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89" y="5112105"/>
                <a:ext cx="886781" cy="369332"/>
              </a:xfrm>
              <a:prstGeom prst="rect">
                <a:avLst/>
              </a:prstGeom>
              <a:blipFill rotWithShape="0">
                <a:blip r:embed="rId3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5012266" y="1733471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66" y="1733471"/>
                <a:ext cx="713657" cy="369332"/>
              </a:xfrm>
              <a:prstGeom prst="rect">
                <a:avLst/>
              </a:prstGeom>
              <a:blipFill rotWithShape="0">
                <a:blip r:embed="rId3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5077770" y="5104085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770" y="5104085"/>
                <a:ext cx="713657" cy="369332"/>
              </a:xfrm>
              <a:prstGeom prst="rect">
                <a:avLst/>
              </a:prstGeom>
              <a:blipFill rotWithShape="0">
                <a:blip r:embed="rId3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6833046" y="1725451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4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46" y="1725451"/>
                <a:ext cx="713657" cy="369332"/>
              </a:xfrm>
              <a:prstGeom prst="rect">
                <a:avLst/>
              </a:prstGeom>
              <a:blipFill rotWithShape="0">
                <a:blip r:embed="rId3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6858442" y="510408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[−2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442" y="5104085"/>
                <a:ext cx="886781" cy="369332"/>
              </a:xfrm>
              <a:prstGeom prst="rect">
                <a:avLst/>
              </a:prstGeom>
              <a:blipFill rotWithShape="0">
                <a:blip r:embed="rId3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8653826" y="1717431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4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826" y="1717431"/>
                <a:ext cx="713657" cy="369332"/>
              </a:xfrm>
              <a:prstGeom prst="rect">
                <a:avLst/>
              </a:prstGeom>
              <a:blipFill rotWithShape="0">
                <a:blip r:embed="rId3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8695261" y="5128149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261" y="5128149"/>
                <a:ext cx="713657" cy="369332"/>
              </a:xfrm>
              <a:prstGeom prst="rect">
                <a:avLst/>
              </a:prstGeom>
              <a:blipFill rotWithShape="0">
                <a:blip r:embed="rId3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10538775" y="1709411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[1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7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775" y="1709411"/>
                <a:ext cx="713657" cy="369332"/>
              </a:xfrm>
              <a:prstGeom prst="rect">
                <a:avLst/>
              </a:prstGeom>
              <a:blipFill rotWithShape="0">
                <a:blip r:embed="rId4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10596251" y="5120129"/>
                <a:ext cx="713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[0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251" y="5120129"/>
                <a:ext cx="713657" cy="369332"/>
              </a:xfrm>
              <a:prstGeom prst="rect">
                <a:avLst/>
              </a:prstGeom>
              <a:blipFill rotWithShape="0">
                <a:blip r:embed="rId4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V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erification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with 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the Box domain fails as it cannot capture relational information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9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DeepPoly</a:t>
            </a:r>
            <a:r>
              <a:rPr lang="en-US" dirty="0" smtClean="0"/>
              <a:t> </a:t>
            </a:r>
            <a:r>
              <a:rPr lang="en-US" dirty="0"/>
              <a:t>Abstract Domain </a:t>
            </a:r>
            <a:r>
              <a:rPr lang="en-US" dirty="0" smtClean="0"/>
              <a:t>[POPL’19]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934" y="2907495"/>
            <a:ext cx="6823034" cy="42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0000" y="1453834"/>
                <a:ext cx="11660628" cy="470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Shape</a:t>
                </a:r>
                <a:r>
                  <a:rPr lang="en-US" sz="2400"/>
                  <a:t>:  associate a lower polyhedral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≤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/>
                  <a:t>and an upper polyhedral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sup>
                    </m:sSubSup>
                  </m:oMath>
                </a14:m>
                <a:r>
                  <a:rPr lang="en-US" sz="2400"/>
                  <a:t> constraint 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53834"/>
                <a:ext cx="11660628" cy="470257"/>
              </a:xfrm>
              <a:prstGeom prst="rect">
                <a:avLst/>
              </a:prstGeom>
              <a:blipFill>
                <a:blip r:embed="rId3"/>
                <a:stretch>
                  <a:fillRect l="-784" t="-897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60000" y="4493140"/>
            <a:ext cx="5996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/>
              <a:t>less precise than </a:t>
            </a:r>
            <a:r>
              <a:rPr lang="en-US" sz="2400" err="1"/>
              <a:t>Polyhedra</a:t>
            </a:r>
            <a:r>
              <a:rPr lang="en-US" sz="2400"/>
              <a:t>, restriction needed to ensure scalability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captures affine transformation precisely unlike Octagon, TVPI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/>
              <a:t>custom transformers for </a:t>
            </a:r>
            <a:r>
              <a:rPr lang="en-US" sz="2400" err="1"/>
              <a:t>ReLU</a:t>
            </a:r>
            <a:r>
              <a:rPr lang="en-US" sz="2400"/>
              <a:t>, sigmoid, </a:t>
            </a:r>
            <a:r>
              <a:rPr lang="en-US" sz="2400" err="1"/>
              <a:t>tanh</a:t>
            </a:r>
            <a:r>
              <a:rPr lang="en-US" sz="2400"/>
              <a:t>, and </a:t>
            </a:r>
            <a:r>
              <a:rPr lang="en-US" sz="2400" err="1"/>
              <a:t>maxpool</a:t>
            </a:r>
            <a:r>
              <a:rPr lang="en-US" sz="2400"/>
              <a:t> activations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0000" y="2538341"/>
                <a:ext cx="4895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Concretization of abstract element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2538341"/>
                <a:ext cx="4895636" cy="461665"/>
              </a:xfrm>
              <a:prstGeom prst="rect">
                <a:avLst/>
              </a:prstGeom>
              <a:blipFill>
                <a:blip r:embed="rId4"/>
                <a:stretch>
                  <a:fillRect l="-186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44" y="2048269"/>
            <a:ext cx="10058400" cy="427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0000" y="3457453"/>
                <a:ext cx="107608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solidFill>
                      <a:schemeClr val="accent1"/>
                    </a:solidFill>
                  </a:rPr>
                  <a:t>Domain invariant</a:t>
                </a:r>
                <a:r>
                  <a:rPr lang="en-US" sz="2400"/>
                  <a:t>:  store auxiliary concrete lower and upper bounds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/>
              </a:p>
              <a:p>
                <a:r>
                  <a:rPr lang="en-US" sz="2400"/>
                  <a:t>	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3457453"/>
                <a:ext cx="10760831" cy="830997"/>
              </a:xfrm>
              <a:prstGeom prst="rect">
                <a:avLst/>
              </a:prstGeom>
              <a:blipFill>
                <a:blip r:embed="rId6"/>
                <a:stretch>
                  <a:fillRect l="-850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02" y="3963099"/>
            <a:ext cx="3270468" cy="4284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38102" y="5329442"/>
              <a:ext cx="5743731" cy="1362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4577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91457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91457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Transformer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err="1"/>
                            <a:t>Polyhedra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Our 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Affine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𝑚𝑎𝑥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 err="1"/>
                            <a:t>ReLU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exp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Ο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5376308"/>
                  </p:ext>
                </p:extLst>
              </p:nvPr>
            </p:nvGraphicFramePr>
            <p:xfrm>
              <a:off x="6038102" y="5329442"/>
              <a:ext cx="5743731" cy="13623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1457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1457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145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Transformer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err="1"/>
                            <a:t>Polyhedra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Our domain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Affine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8108" r="-100952" b="-1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0637" t="-108108" r="-1274" b="-1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4105">
                    <a:tc>
                      <a:txBody>
                        <a:bodyPr/>
                        <a:lstStyle/>
                        <a:p>
                          <a:r>
                            <a:rPr lang="en-US" err="1"/>
                            <a:t>ReLU</a:t>
                          </a:r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5333" r="-100952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0637" t="-205333" r="-1274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31057" y="4453209"/>
                <a:ext cx="540276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𝑛</m:t>
                    </m:r>
                    <m:r>
                      <a:rPr lang="en-US" sz="2400" b="0" i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/>
                  <a:t> #neurons,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𝑚</m:t>
                    </m:r>
                    <m:r>
                      <a:rPr lang="en-US" sz="2400" b="0" i="0" smtClean="0">
                        <a:latin typeface="Cambria Math" charset="0"/>
                      </a:rPr>
                      <m:t>:#</m:t>
                    </m:r>
                  </m:oMath>
                </a14:m>
                <a:r>
                  <a:rPr lang="en-US" sz="2400"/>
                  <a:t>constraints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/>
                  <a:t> max #neurons in a layer,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sz="2400"/>
                  <a:t>: # layers</a:t>
                </a:r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057" y="4453209"/>
                <a:ext cx="5402761" cy="1200329"/>
              </a:xfrm>
              <a:prstGeom prst="rect">
                <a:avLst/>
              </a:prstGeom>
              <a:blipFill>
                <a:blip r:embed="rId9"/>
                <a:stretch>
                  <a:fillRect t="-4082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2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Analysis of a Toy Neural Network</a:t>
            </a:r>
          </a:p>
        </p:txBody>
      </p:sp>
      <p:sp>
        <p:nvSpPr>
          <p:cNvPr id="4" name="Oval 3"/>
          <p:cNvSpPr/>
          <p:nvPr/>
        </p:nvSpPr>
        <p:spPr>
          <a:xfrm>
            <a:off x="1575466" y="24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75466" y="42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7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76800" y="24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576800" y="42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4" idx="6"/>
            <a:endCxn id="7" idx="2"/>
          </p:cNvCxnSpPr>
          <p:nvPr/>
        </p:nvCxnSpPr>
        <p:spPr>
          <a:xfrm>
            <a:off x="2115466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15466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3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" idx="7"/>
            <a:endCxn id="7" idx="3"/>
          </p:cNvCxnSpPr>
          <p:nvPr/>
        </p:nvCxnSpPr>
        <p:spPr>
          <a:xfrm flipV="1"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" idx="5"/>
            <a:endCxn id="8" idx="1"/>
          </p:cNvCxnSpPr>
          <p:nvPr/>
        </p:nvCxnSpPr>
        <p:spPr>
          <a:xfrm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6800" y="27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6800" y="45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39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716800" y="273040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5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93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/>
              <p:cNvSpPr txBox="1"/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</m:t>
                      </m:r>
                      <m:r>
                        <a:rPr lang="en-US" b="0" i="1" smtClean="0">
                          <a:latin typeface="Cambria Math" charset="0"/>
                        </a:rPr>
                        <m:t>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blipFill rotWithShape="0"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/>
          <p:cNvSpPr txBox="1"/>
          <p:nvPr/>
        </p:nvSpPr>
        <p:spPr>
          <a:xfrm>
            <a:off x="1188000" y="1692000"/>
            <a:ext cx="1495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Input layer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188000" y="1692000"/>
            <a:ext cx="177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Output layer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788000" y="1692000"/>
            <a:ext cx="187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Hidden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17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040850" y="5061584"/>
            <a:ext cx="94474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 4 constraints per neuron</a:t>
            </a:r>
            <a:br>
              <a:rPr lang="en-US" sz="2800"/>
            </a:br>
            <a:r>
              <a:rPr lang="en-US" sz="2800"/>
              <a:t>2. Pointwise transformers =&gt; parallelizable.</a:t>
            </a:r>
            <a:br>
              <a:rPr lang="en-US" sz="2800"/>
            </a:br>
            <a:r>
              <a:rPr lang="en-US" sz="2800"/>
              <a:t>3. </a:t>
            </a:r>
            <a:r>
              <a:rPr lang="en-US" sz="2800" err="1"/>
              <a:t>Backsubstitution</a:t>
            </a:r>
            <a:r>
              <a:rPr lang="en-US" sz="2800"/>
              <a:t> =&gt; helps precision.</a:t>
            </a:r>
            <a:br>
              <a:rPr lang="en-US" sz="2800"/>
            </a:br>
            <a:r>
              <a:rPr lang="en-US" sz="2800"/>
              <a:t>4. Non-linear activations =&gt; approximate and minimize the area</a:t>
            </a:r>
          </a:p>
        </p:txBody>
      </p:sp>
    </p:spTree>
    <p:extLst>
      <p:ext uri="{BB962C8B-B14F-4D97-AF65-F5344CB8AC3E}">
        <p14:creationId xmlns:p14="http://schemas.microsoft.com/office/powerpoint/2010/main" val="16770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75466" y="24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75466" y="42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76800" y="24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76800" y="42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6" idx="6"/>
            <a:endCxn id="9" idx="2"/>
          </p:cNvCxnSpPr>
          <p:nvPr/>
        </p:nvCxnSpPr>
        <p:spPr>
          <a:xfrm>
            <a:off x="2115466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15466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3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7"/>
            <a:endCxn id="9" idx="3"/>
          </p:cNvCxnSpPr>
          <p:nvPr/>
        </p:nvCxnSpPr>
        <p:spPr>
          <a:xfrm flipV="1"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5"/>
            <a:endCxn id="10" idx="1"/>
          </p:cNvCxnSpPr>
          <p:nvPr/>
        </p:nvCxnSpPr>
        <p:spPr>
          <a:xfrm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00" y="27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6800" y="45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9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6800" y="273040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3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blipFill>
                <a:blip r:embed="rId2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blipFill>
                <a:blip r:embed="rId2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684056"/>
            <a:ext cx="1105455" cy="1440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5130136"/>
            <a:ext cx="1105455" cy="144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0" y="684000"/>
            <a:ext cx="1614545" cy="1440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0" y="5130000"/>
            <a:ext cx="1614545" cy="1440000"/>
          </a:xfrm>
          <a:prstGeom prst="rect">
            <a:avLst/>
          </a:prstGeom>
        </p:spPr>
      </p:pic>
      <p:sp>
        <p:nvSpPr>
          <p:cNvPr id="76" name="Slide Number Placeholder 7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0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ReLU</a:t>
            </a:r>
            <a:r>
              <a:rPr lang="en-US"/>
              <a:t> activation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" y="3132673"/>
            <a:ext cx="7457389" cy="1921343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8558389" y="224232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58389" y="404232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358389" y="224232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358389" y="404232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9098389" y="4312322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605189" y="229632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189" y="2296322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405189" y="229632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189" y="2296322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605189" y="409632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189" y="4096322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405189" y="409632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189" y="4096322"/>
                <a:ext cx="47731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042389" y="2099146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9" y="2099146"/>
                <a:ext cx="1301254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9098389" y="2512322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40789" y="433434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789" y="4334347"/>
                <a:ext cx="130125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44" y="365125"/>
            <a:ext cx="1905455" cy="144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89" y="4793392"/>
            <a:ext cx="1905455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0000" y="1497682"/>
                <a:ext cx="7495322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Pointwise transformer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≔</m:t>
                    </m:r>
                    <m:r>
                      <a:rPr lang="en-US" sz="2400" b="0" i="1" smtClean="0">
                        <a:latin typeface="Cambria Math" charset="0"/>
                      </a:rPr>
                      <m:t>𝑚𝑎𝑥</m:t>
                    </m:r>
                    <m:r>
                      <a:rPr lang="en-US" sz="2400" b="0" i="1" smtClean="0">
                        <a:latin typeface="Cambria Math" charset="0"/>
                      </a:rPr>
                      <m:t>(0,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/>
                  <a:t> that uses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00" y="1497682"/>
                <a:ext cx="7495322" cy="491417"/>
              </a:xfrm>
              <a:prstGeom prst="rect">
                <a:avLst/>
              </a:prstGeom>
              <a:blipFill>
                <a:blip r:embed="rId13"/>
                <a:stretch>
                  <a:fillRect l="-1220" t="-8750" b="-2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020150"/>
            <a:ext cx="2269067" cy="8485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30" y="5018400"/>
            <a:ext cx="2241074" cy="8496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66" y="5018400"/>
            <a:ext cx="2338868" cy="84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58800" y="1895949"/>
                <a:ext cx="5305683" cy="1301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≤0,</m:t>
                      </m:r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=0,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=0, </m:t>
                      </m:r>
                    </m:oMath>
                  </m:oMathPara>
                </a14:m>
                <a:endParaRPr lang="en-US" sz="2400" b="0" i="1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≥0,</m:t>
                      </m:r>
                      <m:r>
                        <a:rPr lang="en-US" sz="2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≤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≥</m:t>
                          </m:r>
                        </m:sup>
                      </m:sSub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</m:oMath>
                  </m:oMathPara>
                </a14:m>
                <a:endParaRPr lang="en-US" sz="2400" b="0" i="1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mr-I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mr-I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</m:t>
                      </m:r>
                    </m:oMath>
                  </m:oMathPara>
                </a14:m>
                <a:endParaRPr lang="en-US" sz="2400" b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1895949"/>
                <a:ext cx="5305683" cy="1301125"/>
              </a:xfrm>
              <a:prstGeom prst="rect">
                <a:avLst/>
              </a:prstGeom>
              <a:blipFill>
                <a:blip r:embed="rId17"/>
                <a:stretch>
                  <a:fillRect l="-1034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360000" y="5911667"/>
            <a:ext cx="517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choose (b) or (c) depending on the area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6373332"/>
            <a:ext cx="12192000" cy="48466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Constant runtime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5" grpId="0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17605"/>
            <a:ext cx="12192000" cy="233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z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70" y="-10449"/>
            <a:ext cx="10515600" cy="1325563"/>
          </a:xfrm>
        </p:spPr>
        <p:txBody>
          <a:bodyPr/>
          <a:lstStyle/>
          <a:p>
            <a:r>
              <a:rPr lang="en-US" dirty="0" err="1" smtClean="0"/>
              <a:t>SafeAI</a:t>
            </a:r>
            <a:r>
              <a:rPr lang="en-US" dirty="0" smtClean="0"/>
              <a:t> @ ETH Zurich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677" y="1682011"/>
            <a:ext cx="923070" cy="111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3417047-DD4A-4F9E-A584-9698CF26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5" y="1682011"/>
            <a:ext cx="1156899" cy="1111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1566"/>
            <a:ext cx="1311993" cy="111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67" y="1682011"/>
            <a:ext cx="878211" cy="111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72" y="1682011"/>
            <a:ext cx="910895" cy="111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12" y="1682011"/>
            <a:ext cx="1112400" cy="1112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666" y="1682011"/>
            <a:ext cx="1205732" cy="111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66" y="1698495"/>
            <a:ext cx="1100666" cy="1112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1136026"/>
            <a:ext cx="21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Joint work with</a:t>
            </a:r>
            <a:endParaRPr lang="en-US" sz="24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634931"/>
            <a:ext cx="12192000" cy="254515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2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200" dirty="0" smtClean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Publications:</a:t>
            </a:r>
          </a:p>
          <a:p>
            <a:r>
              <a:rPr lang="en-US" sz="2200" dirty="0" smtClean="0">
                <a:latin typeface="Gill Sans MT" charset="0"/>
                <a:ea typeface="Gill Sans MT" charset="0"/>
                <a:cs typeface="Gill Sans MT" charset="0"/>
              </a:rPr>
              <a:t>[1] </a:t>
            </a:r>
            <a:r>
              <a:rPr lang="en-US" sz="2200" dirty="0" smtClean="0"/>
              <a:t>AI2</a:t>
            </a:r>
            <a:r>
              <a:rPr lang="en-US" sz="2200" dirty="0"/>
              <a:t>: Safety and Robustness Certification of Neural </a:t>
            </a:r>
            <a:r>
              <a:rPr lang="en-US" sz="2200" dirty="0" smtClean="0"/>
              <a:t>Networks </a:t>
            </a:r>
            <a:r>
              <a:rPr lang="en-US" sz="2200" dirty="0"/>
              <a:t>with Abstract </a:t>
            </a:r>
            <a:r>
              <a:rPr lang="en-US" sz="2200" dirty="0" smtClean="0"/>
              <a:t>Interpretation, S&amp;P’18</a:t>
            </a:r>
          </a:p>
          <a:p>
            <a:r>
              <a:rPr lang="en-US" sz="2200" dirty="0" smtClean="0"/>
              <a:t>[2] Differentiable </a:t>
            </a:r>
            <a:r>
              <a:rPr lang="en-US" sz="2200" dirty="0"/>
              <a:t>Abstract Interpretation for Provably Robust Neural </a:t>
            </a:r>
            <a:r>
              <a:rPr lang="en-US" sz="2200" dirty="0" smtClean="0"/>
              <a:t>Networks, ICML’18</a:t>
            </a:r>
          </a:p>
          <a:p>
            <a:r>
              <a:rPr lang="en-US" sz="2200" dirty="0" smtClean="0"/>
              <a:t>[3] Fast </a:t>
            </a:r>
            <a:r>
              <a:rPr lang="en-US" sz="2200" dirty="0"/>
              <a:t>and Effective Robustness </a:t>
            </a:r>
            <a:r>
              <a:rPr lang="en-US" sz="2200" dirty="0" smtClean="0"/>
              <a:t>Certification, NeurIPS’19</a:t>
            </a:r>
          </a:p>
          <a:p>
            <a:r>
              <a:rPr lang="en-US" sz="2200" dirty="0" smtClean="0"/>
              <a:t>[4]</a:t>
            </a:r>
            <a:r>
              <a:rPr lang="en-US" sz="2200" dirty="0"/>
              <a:t> An Abstract Domain for Certifying Neural </a:t>
            </a:r>
            <a:r>
              <a:rPr lang="en-US" sz="2200" dirty="0" smtClean="0"/>
              <a:t>Networks, POPL’19</a:t>
            </a:r>
          </a:p>
          <a:p>
            <a:r>
              <a:rPr lang="en-US" sz="2200" dirty="0" smtClean="0"/>
              <a:t>[5] </a:t>
            </a:r>
            <a:r>
              <a:rPr lang="en-US" sz="2200" dirty="0"/>
              <a:t>Boosting Robustness Certification of Neural </a:t>
            </a:r>
            <a:r>
              <a:rPr lang="en-US" sz="2200" dirty="0" smtClean="0"/>
              <a:t>Networks, ICLR’19</a:t>
            </a:r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30905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MT" charset="0"/>
                <a:ea typeface="Gill Sans MT" charset="0"/>
                <a:cs typeface="Gill Sans MT" charset="0"/>
                <a:hlinkClick r:id="rId10" action="ppaction://hlinkfile"/>
              </a:rPr>
              <a:t>safeai.ethz.ch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2737" y="2807369"/>
            <a:ext cx="836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Martin</a:t>
            </a:r>
          </a:p>
          <a:p>
            <a:r>
              <a:rPr lang="en-US" dirty="0" err="1">
                <a:solidFill>
                  <a:schemeClr val="bg1"/>
                </a:solidFill>
              </a:rPr>
              <a:t>V</a:t>
            </a:r>
            <a:r>
              <a:rPr lang="en-US" dirty="0" err="1" smtClean="0">
                <a:solidFill>
                  <a:schemeClr val="bg1"/>
                </a:solidFill>
              </a:rPr>
              <a:t>echev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0800" y="2799349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Markus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P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0"/>
                <a:cs typeface="Calibri"/>
              </a:rPr>
              <a:t>ü</a:t>
            </a:r>
            <a:r>
              <a:rPr lang="en-US" dirty="0" err="1" smtClean="0">
                <a:solidFill>
                  <a:schemeClr val="bg1"/>
                </a:solidFill>
              </a:rPr>
              <a:t>schel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1875" y="2799349"/>
            <a:ext cx="795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Timon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Gehr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96593" y="2807371"/>
            <a:ext cx="100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Matthew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Mirman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59647" y="2799351"/>
            <a:ext cx="1072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Mislav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Balunovic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86870" y="2807373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Maximilian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Baader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22640" y="2799353"/>
            <a:ext cx="955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Petar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Tsankov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26326" y="2807375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Dana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Drachsler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19"/>
            <a:ext cx="10515600" cy="1325563"/>
          </a:xfrm>
        </p:spPr>
        <p:txBody>
          <a:bodyPr/>
          <a:lstStyle/>
          <a:p>
            <a:r>
              <a:rPr lang="en-US"/>
              <a:t>Affine transformation after </a:t>
            </a:r>
            <a:r>
              <a:rPr lang="en-US" err="1"/>
              <a:t>ReLU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45454" y="2588004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45454" y="4028004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21454" y="3360125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9881" y="266679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881" y="2666795"/>
                <a:ext cx="47731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28673" y="341185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673" y="3411853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903747" y="4077333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747" y="4077333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endCxn id="6" idx="1"/>
          </p:cNvCxnSpPr>
          <p:nvPr/>
        </p:nvCxnSpPr>
        <p:spPr>
          <a:xfrm>
            <a:off x="3347999" y="2908381"/>
            <a:ext cx="1952536" cy="53082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3"/>
            <a:endCxn id="6" idx="3"/>
          </p:cNvCxnSpPr>
          <p:nvPr/>
        </p:nvCxnSpPr>
        <p:spPr>
          <a:xfrm flipV="1">
            <a:off x="3381057" y="3821044"/>
            <a:ext cx="1919478" cy="44095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44016" y="297762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16" y="2977624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793610" y="413292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610" y="4132925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081474" y="279266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74" y="2792663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35" y="1075466"/>
            <a:ext cx="1905455" cy="14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47" y="4655876"/>
            <a:ext cx="1905455" cy="144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4" y="1393741"/>
            <a:ext cx="1614545" cy="144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454" y="1392804"/>
            <a:ext cx="1614545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" y="6164073"/>
                <a:ext cx="12192000" cy="693928"/>
              </a:xfrm>
              <a:prstGeom prst="rect">
                <a:avLst/>
              </a:prstGeom>
              <a:solidFill>
                <a:srgbClr val="C00000"/>
              </a:solidFill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/>
                  <a:t>Imprecise upper bound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800"/>
                  <a:t> by 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80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8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800"/>
                  <a:t>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7</m:t>
                        </m:r>
                      </m:sub>
                      <m:sup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sup>
                    </m:sSubSup>
                  </m:oMath>
                </a14:m>
                <a:r>
                  <a:rPr lang="en-US" sz="2800"/>
                  <a:t> 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164073"/>
                <a:ext cx="12192000" cy="693928"/>
              </a:xfrm>
              <a:prstGeom prst="rect">
                <a:avLst/>
              </a:prstGeom>
              <a:blipFill>
                <a:blip r:embed="rId12"/>
                <a:stretch>
                  <a:fillRect b="-9016"/>
                </a:stretch>
              </a:blipFill>
              <a:ln w="508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Backsubstitution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92111" y="2994401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92111" y="4434401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68111" y="3766522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6538" y="307319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538" y="3073192"/>
                <a:ext cx="47731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5330" y="381825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30" y="3818250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50404" y="448373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404" y="448373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>
            <a:endCxn id="9" idx="1"/>
          </p:cNvCxnSpPr>
          <p:nvPr/>
        </p:nvCxnSpPr>
        <p:spPr>
          <a:xfrm>
            <a:off x="4194656" y="3314778"/>
            <a:ext cx="1952536" cy="53082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4" idx="3"/>
            <a:endCxn id="9" idx="3"/>
          </p:cNvCxnSpPr>
          <p:nvPr/>
        </p:nvCxnSpPr>
        <p:spPr>
          <a:xfrm flipV="1">
            <a:off x="4227714" y="4227441"/>
            <a:ext cx="1919478" cy="44095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90673" y="338402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73" y="3384021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40267" y="453932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267" y="4539322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40400" y="311341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00" y="3113416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92" y="1481863"/>
            <a:ext cx="1905455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04" y="5062273"/>
            <a:ext cx="1905455" cy="14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34" y="1900397"/>
            <a:ext cx="3010909" cy="14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77" y="1898964"/>
            <a:ext cx="1614545" cy="1440000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6373332"/>
                <a:ext cx="12192000" cy="484668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bg1"/>
                    </a:solidFill>
                  </a:rPr>
                  <a:t>Affine transformation with </a:t>
                </a:r>
                <a:r>
                  <a:rPr lang="en-US" sz="2400" err="1">
                    <a:solidFill>
                      <a:schemeClr val="bg1"/>
                    </a:solidFill>
                  </a:rPr>
                  <a:t>backsubstitution</a:t>
                </a:r>
                <a:r>
                  <a:rPr lang="en-US" sz="2400">
                    <a:solidFill>
                      <a:schemeClr val="bg1"/>
                    </a:solidFill>
                  </a:rPr>
                  <a:t> is pointwise,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Ο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e>
                    </m:d>
                  </m:oMath>
                </a14:m>
                <a:endParaRPr lang="en-US" sz="2400">
                  <a:latin typeface="+mn-lt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73332"/>
                <a:ext cx="12192000" cy="484668"/>
              </a:xfrm>
              <a:prstGeom prst="rect">
                <a:avLst/>
              </a:prstGeom>
              <a:blipFill>
                <a:blip r:embed="rId2"/>
                <a:stretch>
                  <a:fillRect t="-4878" b="-24390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486111" y="2215476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86111" y="3655476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862111" y="29875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10538" y="2260401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538" y="2260401"/>
                <a:ext cx="477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869330" y="303932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330" y="3039325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44404" y="370480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404" y="3704805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6988656" y="2535853"/>
            <a:ext cx="1952536" cy="53082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84673" y="2605096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673" y="2605096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434267" y="37603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267" y="3760397"/>
                <a:ext cx="37702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722131" y="242013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31" y="2420135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92" y="446400"/>
            <a:ext cx="1905455" cy="14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17" y="4671136"/>
            <a:ext cx="1905455" cy="14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34" y="1121472"/>
            <a:ext cx="3010909" cy="14400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629849" y="2206404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629845" y="375240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203710" y="404026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59716" y="2277338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16" y="2277338"/>
                <a:ext cx="47731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76645" y="380640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645" y="3806407"/>
                <a:ext cx="4773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30782" y="197856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82" y="1978563"/>
                <a:ext cx="1301254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>
            <a:off x="5203715" y="2424266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95314" y="409523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14" y="4095231"/>
                <a:ext cx="1301254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725863" y="18170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63" y="1817075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81045" y="428001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45" y="4280010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V="1">
            <a:off x="6987844" y="3414646"/>
            <a:ext cx="1919478" cy="440955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00" y="1123200"/>
            <a:ext cx="1381818" cy="144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11" y="446400"/>
            <a:ext cx="1105455" cy="144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00" y="4622400"/>
            <a:ext cx="1105455" cy="1440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2794665" y="2121730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760799" y="3820132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3368531" y="2408663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317732" y="4039333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42799" y="2175730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99" y="2175730"/>
                <a:ext cx="471988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808933" y="387413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33" y="3874132"/>
                <a:ext cx="47731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691465" y="199548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465" y="1995485"/>
                <a:ext cx="37702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623600" y="4101595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00" y="4101595"/>
                <a:ext cx="55015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275467" y="3269332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467" y="3269332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44365" y="252456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65" y="2524564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>
            <a:off x="3306386" y="2514917"/>
            <a:ext cx="1368000" cy="136800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255584" y="2548785"/>
            <a:ext cx="1368000" cy="136800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75466" y="24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75466" y="4260397"/>
            <a:ext cx="540000" cy="540000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1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6800" y="24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776800" y="4260397"/>
            <a:ext cx="540000" cy="54000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576800" y="24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576800" y="4260397"/>
            <a:ext cx="540000" cy="540000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8" idx="6"/>
            <a:endCxn id="11" idx="2"/>
          </p:cNvCxnSpPr>
          <p:nvPr/>
        </p:nvCxnSpPr>
        <p:spPr>
          <a:xfrm>
            <a:off x="2115466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15466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316800" y="4530397"/>
            <a:ext cx="126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11" idx="3"/>
          </p:cNvCxnSpPr>
          <p:nvPr/>
        </p:nvCxnSpPr>
        <p:spPr>
          <a:xfrm flipV="1"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2" idx="1"/>
          </p:cNvCxnSpPr>
          <p:nvPr/>
        </p:nvCxnSpPr>
        <p:spPr>
          <a:xfrm>
            <a:off x="2036385" y="2921316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6800" y="27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6800" y="4530397"/>
            <a:ext cx="1080000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2514397"/>
                <a:ext cx="47198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2514397"/>
                <a:ext cx="47731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2514397"/>
                <a:ext cx="47731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2514400"/>
                <a:ext cx="56977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600" y="4314397"/>
                <a:ext cx="4773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2514397"/>
                <a:ext cx="47731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0" y="2514399"/>
                <a:ext cx="47250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00" y="4314397"/>
                <a:ext cx="47731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00" y="4314397"/>
                <a:ext cx="47731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600" y="4314397"/>
                <a:ext cx="47731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200" y="4314397"/>
                <a:ext cx="56977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200" y="4314397"/>
                <a:ext cx="569771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333" y="2351085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2317221"/>
                <a:ext cx="13012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9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6800" y="2730400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316800" y="2730397"/>
            <a:ext cx="1261334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6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37600" y="2921197"/>
            <a:ext cx="1419496" cy="1418162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200" y="2351088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23523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67" y="4541860"/>
                <a:ext cx="550151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200" y="4541861"/>
                <a:ext cx="550151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0" y="4541197"/>
                <a:ext cx="377026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2317223"/>
                <a:ext cx="1301254" cy="369332"/>
              </a:xfrm>
              <a:prstGeom prst="rect">
                <a:avLst/>
              </a:prstGeom>
              <a:blipFill rotWithShape="0">
                <a:blip r:embed="rId20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200" y="4552422"/>
                <a:ext cx="1301254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⁡(0,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200" y="4551997"/>
                <a:ext cx="1301254" cy="369332"/>
              </a:xfrm>
              <a:prstGeom prst="rect">
                <a:avLst/>
              </a:prstGeom>
              <a:blipFill rotWithShape="0">
                <a:blip r:embed="rId22"/>
                <a:stretch>
                  <a:fillRect t="-96667" b="-1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3709597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37095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3709597"/>
                <a:ext cx="37702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00" y="2810930"/>
                <a:ext cx="377026" cy="369332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00" y="2809597"/>
                <a:ext cx="377026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000" y="2809597"/>
                <a:ext cx="377026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67" y="2351085"/>
                <a:ext cx="886781" cy="369332"/>
              </a:xfrm>
              <a:prstGeom prst="rect">
                <a:avLst/>
              </a:prstGeom>
              <a:blipFill rotWithShape="0"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[−1,1]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00" y="4518549"/>
                <a:ext cx="886781" cy="369332"/>
              </a:xfrm>
              <a:prstGeom prst="rect">
                <a:avLst/>
              </a:prstGeom>
              <a:blipFill rotWithShape="0">
                <a:blip r:embed="rId2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881" y="2088000"/>
                <a:ext cx="377026" cy="369332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00" y="2088000"/>
                <a:ext cx="377026" cy="369332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000" y="2088000"/>
                <a:ext cx="377026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000" y="4788000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000" y="4788000"/>
                <a:ext cx="377026" cy="369332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00" y="4788000"/>
                <a:ext cx="377026" cy="369332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582458"/>
            <a:ext cx="1105455" cy="1440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5130136"/>
            <a:ext cx="1105455" cy="1440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38" y="583200"/>
            <a:ext cx="1614545" cy="144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0" y="5130000"/>
            <a:ext cx="1614545" cy="1440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55" y="583200"/>
            <a:ext cx="1905455" cy="1440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00" y="5130000"/>
            <a:ext cx="1905455" cy="144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82" y="583200"/>
            <a:ext cx="1614545" cy="144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00" y="5130000"/>
            <a:ext cx="1614545" cy="144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06" y="583200"/>
            <a:ext cx="1032727" cy="144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200" y="5130000"/>
            <a:ext cx="2007273" cy="1440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13" y="583200"/>
            <a:ext cx="2276364" cy="144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58" y="5130000"/>
            <a:ext cx="1243636" cy="1440000"/>
          </a:xfrm>
          <a:prstGeom prst="rect">
            <a:avLst/>
          </a:prstGeom>
        </p:spPr>
      </p:pic>
      <p:sp>
        <p:nvSpPr>
          <p:cNvPr id="85" name="Slide Number Placeholder 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for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690688"/>
                <a:ext cx="12192000" cy="52757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&gt;0 </m:t>
                    </m:r>
                  </m:oMath>
                </a14:m>
                <a:r>
                  <a:rPr lang="en-US" sz="2400"/>
                  <a:t>for all inputs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−1,1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×[−1,1]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90688"/>
                <a:ext cx="12192000" cy="527579"/>
              </a:xfrm>
              <a:prstGeom prst="rect">
                <a:avLst/>
              </a:prstGeom>
              <a:blipFill rotWithShape="0">
                <a:blip r:embed="rId2"/>
                <a:stretch>
                  <a:fillRect t="-79775" b="-10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99" y="2603697"/>
            <a:ext cx="2276364" cy="14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57" y="2603697"/>
            <a:ext cx="1243636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-16931" y="4654011"/>
                <a:ext cx="12192000" cy="52757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Computing lower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/>
                  <a:t> gives 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400"/>
                  <a:t> which is an imprecise result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31" y="4654011"/>
                <a:ext cx="12192000" cy="527579"/>
              </a:xfrm>
              <a:prstGeom prst="rect">
                <a:avLst/>
              </a:prstGeom>
              <a:blipFill>
                <a:blip r:embed="rId5"/>
                <a:stretch>
                  <a:fillRect t="-1124" b="-1797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" y="6313441"/>
                <a:ext cx="12192000" cy="52757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With </a:t>
                </a:r>
                <a:r>
                  <a:rPr lang="en-US" sz="2400" err="1"/>
                  <a:t>backsubstitution</a:t>
                </a:r>
                <a:r>
                  <a:rPr lang="en-US" sz="2400"/>
                  <a:t>, one gets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400"/>
                  <a:t> as the lower bound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400"/>
                  <a:t>, proving robustness 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" y="6313441"/>
                <a:ext cx="12192000" cy="527579"/>
              </a:xfrm>
              <a:prstGeom prst="rect">
                <a:avLst/>
              </a:prstGeom>
              <a:blipFill>
                <a:blip r:embed="rId6"/>
                <a:stretch>
                  <a:fillRect t="-2273" b="-1818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7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417133"/>
                  </p:ext>
                </p:extLst>
              </p:nvPr>
            </p:nvGraphicFramePr>
            <p:xfrm>
              <a:off x="-1" y="1219201"/>
              <a:ext cx="12192000" cy="499452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89193"/>
                    <a:gridCol w="2365456"/>
                    <a:gridCol w="2409251"/>
                    <a:gridCol w="2025979"/>
                    <a:gridCol w="1700171"/>
                    <a:gridCol w="1901950"/>
                  </a:tblGrid>
                  <a:tr h="1023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Dataset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Model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Type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#Neurons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#Layers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Defense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MNIST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100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1,210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3000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1,810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3,604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2287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ConvBig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34,688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ConvSuper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88,500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CIFAR10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4,852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1417133"/>
                  </p:ext>
                </p:extLst>
              </p:nvPr>
            </p:nvGraphicFramePr>
            <p:xfrm>
              <a:off x="-1" y="1219201"/>
              <a:ext cx="12192000" cy="499452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789193"/>
                    <a:gridCol w="2365456"/>
                    <a:gridCol w="2409251"/>
                    <a:gridCol w="2025979"/>
                    <a:gridCol w="1700171"/>
                    <a:gridCol w="1901950"/>
                  </a:tblGrid>
                  <a:tr h="10237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Dataset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Model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Type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#Neurons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#Layers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Defense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MNIST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75515" t="-192553" r="-340722" b="-6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75515" t="-292553" r="-340722" b="-5212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1,210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75515" t="-396774" r="-340722" b="-426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feedforward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1,810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None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3,604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 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ConvBig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34,688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ConvSuper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88,500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710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CIFAR10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convolutional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4,852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DiffAI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7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470249"/>
                  </p:ext>
                </p:extLst>
              </p:nvPr>
            </p:nvGraphicFramePr>
            <p:xfrm>
              <a:off x="0" y="1228758"/>
              <a:ext cx="12191999" cy="527912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41180"/>
                    <a:gridCol w="1984336"/>
                    <a:gridCol w="1181212"/>
                    <a:gridCol w="1193019"/>
                    <a:gridCol w="1283369"/>
                    <a:gridCol w="971530"/>
                    <a:gridCol w="1498954"/>
                    <a:gridCol w="1163133"/>
                    <a:gridCol w="1275266"/>
                  </a:tblGrid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Dataset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Model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3000" smtClean="0">
                                    <a:latin typeface="Cambria Math" charset="0"/>
                                  </a:rPr>
                                  <m:t>𝝐</m:t>
                                </m:r>
                              </m:oMath>
                            </m:oMathPara>
                          </a14:m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+mn-lt"/>
                              <a:ea typeface="+mn-ea"/>
                              <a:cs typeface="+mn-cs"/>
                            </a:rPr>
                            <a:t>DeepZ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+mn-lt"/>
                              <a:ea typeface="+mn-ea"/>
                              <a:cs typeface="+mn-cs"/>
                            </a:rPr>
                            <a:t>DeepPoly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RefineZono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200" b="0" i="0" dirty="0" smtClean="0">
                                    <a:solidFill>
                                      <a:schemeClr val="bg1"/>
                                    </a:solidFill>
                                    <a:latin typeface="+mn-lt"/>
                                    <a:ea typeface="Gill Sans" charset="0"/>
                                    <a:cs typeface="Gill Sans" charset="0"/>
                                  </a:rPr>
                                  <m:t>%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dirty="0" smtClean="0">
                                    <a:latin typeface="+mn-lt"/>
                                    <a:ea typeface="Gill Sans" charset="0"/>
                                    <a:cs typeface="Gill Sans" charset="0"/>
                                  </a:rPr>
                                  <m:t>✅</m:t>
                                </m:r>
                                <m:r>
                                  <m:rPr>
                                    <m:nor/>
                                  </m:rPr>
                                  <a:rPr lang="en-US" sz="3200" b="0" i="0" dirty="0" smtClean="0">
                                    <a:latin typeface="+mn-lt"/>
                                    <a:ea typeface="Gill Sans" charset="0"/>
                                    <a:cs typeface="Gill Sans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+mn-lt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%</a:t>
                          </a:r>
                          <a:r>
                            <a:rPr lang="en-US" sz="3200" dirty="0" smtClean="0">
                              <a:latin typeface="+mn-lt"/>
                              <a:ea typeface="Gill Sans" charset="0"/>
                              <a:cs typeface="Gill Sans" charset="0"/>
                            </a:rPr>
                            <a:t>✅</a:t>
                          </a: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%</a:t>
                          </a:r>
                          <a:r>
                            <a:rPr lang="en-US" sz="3200" dirty="0" smtClean="0">
                              <a:latin typeface="+mn-lt"/>
                              <a:ea typeface="Gill Sans" charset="0"/>
                              <a:cs typeface="Gill Sans" charset="0"/>
                            </a:rPr>
                            <a:t>✅</a:t>
                          </a: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MNIST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100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0.02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31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47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0.2</a:t>
                          </a:r>
                          <a:endParaRPr lang="en-US" sz="3000" dirty="0"/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194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200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</a:rPr>
                            <a:t>0.015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1.8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0.5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39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567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853362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000" dirty="0">
                            <a:solidFill>
                              <a:srgbClr val="AC27AA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 </a:t>
                          </a:r>
                          <a14:m>
                            <m:oMath xmlns:m="http://schemas.openxmlformats.org/officeDocument/2006/math">
                              <m:r>
                                <a:rPr lang="en-US" sz="3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US" sz="30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200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0.015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3.7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0.9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38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826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solidFill>
                              <a:srgbClr val="AC27AA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</a:rPr>
                            <a:t>ConvSmall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</a:rPr>
                            <a:t>0.12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1.4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6.0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748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374662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/>
                            <a:t>ConvBig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79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78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193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ConvSuper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0.1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133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400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665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478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CIFAR10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 smtClean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0.03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5.8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550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470249"/>
                  </p:ext>
                </p:extLst>
              </p:nvPr>
            </p:nvGraphicFramePr>
            <p:xfrm>
              <a:off x="0" y="1228758"/>
              <a:ext cx="12191999" cy="527912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641180"/>
                    <a:gridCol w="1984336"/>
                    <a:gridCol w="1181212"/>
                    <a:gridCol w="1193019"/>
                    <a:gridCol w="1283369"/>
                    <a:gridCol w="971530"/>
                    <a:gridCol w="1498954"/>
                    <a:gridCol w="1163133"/>
                    <a:gridCol w="1275266"/>
                  </a:tblGrid>
                  <a:tr h="5446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Dataset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Model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306701" t="-14607" r="-625773" b="-90898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+mn-lt"/>
                              <a:ea typeface="+mn-ea"/>
                              <a:cs typeface="+mn-cs"/>
                            </a:rPr>
                            <a:t>DeepZ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+mn-lt"/>
                              <a:ea typeface="+mn-ea"/>
                              <a:cs typeface="+mn-cs"/>
                            </a:rPr>
                            <a:t>DeepPoly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RefineZono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613228"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404615" t="-100990" r="-522564" b="-700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%</a:t>
                          </a:r>
                          <a:r>
                            <a:rPr lang="en-US" sz="3200" dirty="0" smtClean="0">
                              <a:latin typeface="+mn-lt"/>
                              <a:ea typeface="Gill Sans" charset="0"/>
                              <a:cs typeface="Gill Sans" charset="0"/>
                            </a:rPr>
                            <a:t>✅</a:t>
                          </a: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%</a:t>
                          </a:r>
                          <a:r>
                            <a:rPr lang="en-US" sz="3200" dirty="0" smtClean="0">
                              <a:latin typeface="+mn-lt"/>
                              <a:ea typeface="Gill Sans" charset="0"/>
                              <a:cs typeface="Gill Sans" charset="0"/>
                            </a:rPr>
                            <a:t>✅</a:t>
                          </a: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000" dirty="0" smtClean="0">
                              <a:solidFill>
                                <a:schemeClr val="bg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time(s)</a:t>
                          </a:r>
                          <a:endParaRPr lang="en-US" sz="3000" dirty="0">
                            <a:solidFill>
                              <a:schemeClr val="bg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MNIST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82515" t="-225556" r="-431902" b="-6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0.02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31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0.6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47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0.2</a:t>
                          </a:r>
                          <a:endParaRPr lang="en-US" sz="3000" dirty="0"/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194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82515" t="-329213" r="-431902" b="-5943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</a:rPr>
                            <a:t>0.015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1.8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32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0.5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39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567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853362">
                    <a:tc>
                      <a:txBody>
                        <a:bodyPr/>
                        <a:lstStyle/>
                        <a:p>
                          <a:pPr marL="0" marR="0" indent="0" algn="ctr" defTabSz="65564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000" dirty="0">
                            <a:solidFill>
                              <a:srgbClr val="AC27AA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437" marR="87437" marT="43724" marB="43724">
                        <a:blipFill rotWithShape="0">
                          <a:blip r:embed="rId2"/>
                          <a:stretch>
                            <a:fillRect l="-82515" t="-272857" r="-431902" b="-27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</a:rPr>
                            <a:t>0.015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3.7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0.9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38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826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solidFill>
                              <a:srgbClr val="AC27AA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tx1"/>
                              </a:solidFill>
                            </a:rPr>
                            <a:t>ConvSmall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</a:rPr>
                            <a:t>0.12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1.4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13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6.0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tx1"/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748</a:t>
                          </a:r>
                          <a:endParaRPr lang="en-US" sz="3000" dirty="0">
                            <a:solidFill>
                              <a:schemeClr val="tx1"/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/>
                            <a:t>ConvBig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/>
                            <a:t>0.2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79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+mn-lt"/>
                              <a:ea typeface="+mn-ea"/>
                              <a:cs typeface="+mn-cs"/>
                            </a:rPr>
                            <a:t>78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80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193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algn="ctr"/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err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ConvSuper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0.1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133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400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97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665</a:t>
                          </a:r>
                          <a:endParaRPr lang="en-US" sz="3000" dirty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  <a:tr h="5446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CIFAR10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000" dirty="0" err="1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ConvSmall</a:t>
                          </a:r>
                          <a:endParaRPr lang="en-US" sz="3000" dirty="0" smtClean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0.03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17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5.8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21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 smtClean="0">
                              <a:latin typeface="Gill Sans MT" charset="0"/>
                              <a:ea typeface="Gill Sans MT" charset="0"/>
                              <a:cs typeface="Gill Sans MT" charset="0"/>
                            </a:rPr>
                            <a:t>550</a:t>
                          </a:r>
                          <a:endParaRPr lang="en-US" sz="3000" dirty="0">
                            <a:latin typeface="Gill Sans MT" charset="0"/>
                            <a:ea typeface="Gill Sans MT" charset="0"/>
                            <a:cs typeface="Gill Sans MT" charset="0"/>
                          </a:endParaRPr>
                        </a:p>
                      </a:txBody>
                      <a:tcPr marL="87437" marR="87437" marT="43724" marB="43724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82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20825"/>
              </p:ext>
            </p:extLst>
          </p:nvPr>
        </p:nvGraphicFramePr>
        <p:xfrm>
          <a:off x="1005303" y="1890739"/>
          <a:ext cx="9903328" cy="437579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51664"/>
                <a:gridCol w="4951664"/>
              </a:tblGrid>
              <a:tr h="999179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Specifications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Robustness over</a:t>
                      </a:r>
                      <a:r>
                        <a:rPr lang="en-US" sz="2400" b="0" baseline="0" dirty="0" smtClean="0"/>
                        <a:t> a distribution,</a:t>
                      </a:r>
                    </a:p>
                    <a:p>
                      <a:r>
                        <a:rPr lang="en-US" sz="2400" b="0" dirty="0" smtClean="0"/>
                        <a:t>Image segmentation</a:t>
                      </a:r>
                      <a:endParaRPr lang="en-US" sz="2400" b="0" dirty="0"/>
                    </a:p>
                  </a:txBody>
                  <a:tcPr/>
                </a:tc>
              </a:tr>
              <a:tr h="99917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Networks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Reinforcement learning, GANs,</a:t>
                      </a:r>
                    </a:p>
                    <a:p>
                      <a:r>
                        <a:rPr lang="en-US" sz="2400" dirty="0" smtClean="0"/>
                        <a:t>Recurrent, Regression, Capsule, Networks + Controllers</a:t>
                      </a:r>
                      <a:endParaRPr lang="en-US" sz="2400" dirty="0"/>
                    </a:p>
                  </a:txBody>
                  <a:tcPr/>
                </a:tc>
              </a:tr>
              <a:tr h="99917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Precise</a:t>
                      </a:r>
                      <a:r>
                        <a:rPr lang="en-US" sz="2400" baseline="0" dirty="0" smtClean="0"/>
                        <a:t> and scalable verification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Scaling</a:t>
                      </a:r>
                      <a:r>
                        <a:rPr lang="en-US" sz="2400" baseline="0" dirty="0" smtClean="0"/>
                        <a:t> to larger networks while being precise, e.g., resnet34 for </a:t>
                      </a:r>
                      <a:r>
                        <a:rPr lang="en-US" sz="2400" baseline="0" dirty="0" err="1" smtClean="0"/>
                        <a:t>Imagenet</a:t>
                      </a:r>
                      <a:r>
                        <a:rPr lang="en-US" sz="2400" baseline="0" dirty="0" smtClean="0"/>
                        <a:t>,</a:t>
                      </a:r>
                    </a:p>
                    <a:p>
                      <a:r>
                        <a:rPr lang="en-US" sz="2400" baseline="0" dirty="0" smtClean="0"/>
                        <a:t>Tailored solver for neural networks</a:t>
                      </a:r>
                      <a:endParaRPr lang="en-US" sz="2400" dirty="0"/>
                    </a:p>
                  </a:txBody>
                  <a:tcPr/>
                </a:tc>
              </a:tr>
              <a:tr h="99917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Training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Train networks to be more provable,</a:t>
                      </a:r>
                    </a:p>
                    <a:p>
                      <a:r>
                        <a:rPr lang="en-US" sz="2400" smtClean="0"/>
                        <a:t>Proof transfer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78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758"/>
            <a:ext cx="6962274" cy="3780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74" y="1350000"/>
            <a:ext cx="5117431" cy="378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0792"/>
            <a:ext cx="6962274" cy="1727207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745004"/>
              </p:ext>
            </p:extLst>
          </p:nvPr>
        </p:nvGraphicFramePr>
        <p:xfrm>
          <a:off x="7090610" y="5907077"/>
          <a:ext cx="5083563" cy="9567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97284"/>
                <a:gridCol w="1577058"/>
                <a:gridCol w="1209221"/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  <a:ea typeface="+mn-ea"/>
                          <a:cs typeface="+mn-cs"/>
                        </a:rPr>
                        <a:t>Reluplex</a:t>
                      </a:r>
                      <a:r>
                        <a:rPr lang="en-US" sz="240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latin typeface="+mn-lt"/>
                          <a:ea typeface="+mn-ea"/>
                          <a:cs typeface="+mn-cs"/>
                        </a:rPr>
                        <a:t>Neurify</a:t>
                      </a:r>
                      <a:r>
                        <a:rPr lang="en-US" sz="2400" dirty="0" smtClean="0"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 MT" charset="0"/>
                          <a:ea typeface="Gill Sans MT" charset="0"/>
                          <a:cs typeface="Gill Sans MT" charset="0"/>
                        </a:rPr>
                        <a:t>ERAN</a:t>
                      </a:r>
                      <a:endParaRPr lang="en-US" sz="2400" dirty="0"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</a:tr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&gt;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32 hours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921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sec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87437" marR="87437" marT="43724" marB="43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227</a:t>
                      </a:r>
                      <a:r>
                        <a:rPr lang="en-US" sz="24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Gill Sans MT" charset="0"/>
                          <a:ea typeface="Gill Sans MT" charset="0"/>
                          <a:cs typeface="Gill Sans MT" charset="0"/>
                        </a:rPr>
                        <a:t> sec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Gill Sans MT" charset="0"/>
                        <a:ea typeface="Gill Sans MT" charset="0"/>
                        <a:cs typeface="Gill Sans MT" charset="0"/>
                      </a:endParaRPr>
                    </a:p>
                  </a:txBody>
                  <a:tcPr marL="87437" marR="87437" marT="43724" marB="43724"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089793" y="5130793"/>
            <a:ext cx="5083961" cy="7762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ircraft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collision avoidance system</a:t>
            </a:r>
          </a:p>
        </p:txBody>
      </p:sp>
    </p:spTree>
    <p:extLst>
      <p:ext uri="{BB962C8B-B14F-4D97-AF65-F5344CB8AC3E}">
        <p14:creationId xmlns:p14="http://schemas.microsoft.com/office/powerpoint/2010/main" val="8720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Interpretation + Solvers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690688"/>
            <a:ext cx="12192000" cy="5275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MT" charset="0"/>
                <a:ea typeface="Gill Sans MT" charset="0"/>
                <a:cs typeface="Gill Sans MT" charset="0"/>
              </a:rPr>
              <a:t>Key Idea: refine abstract interpretation results by calling the solver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679032"/>
                <a:ext cx="12192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 smtClean="0"/>
                  <a:t>Refine neuron bounds before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 transformer is applied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=&gt;</m:t>
                    </m:r>
                  </m:oMath>
                </a14:m>
                <a:r>
                  <a:rPr lang="en-US" sz="2400" dirty="0" smtClean="0"/>
                  <a:t> less area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9032"/>
                <a:ext cx="12192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650" t="-5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3332990"/>
            <a:ext cx="5205663" cy="3200400"/>
          </a:xfrm>
          <a:prstGeom prst="rect">
            <a:avLst/>
          </a:prstGeom>
        </p:spPr>
      </p:pic>
      <p:sp>
        <p:nvSpPr>
          <p:cNvPr id="13" name="Right Triangle 12"/>
          <p:cNvSpPr/>
          <p:nvPr/>
        </p:nvSpPr>
        <p:spPr>
          <a:xfrm flipH="1">
            <a:off x="7010395" y="4154903"/>
            <a:ext cx="3785942" cy="1403685"/>
          </a:xfrm>
          <a:prstGeom prst="rt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7764376" y="4468094"/>
            <a:ext cx="2021305" cy="1080000"/>
          </a:xfrm>
          <a:prstGeom prst="rtTriangl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8855243" y="3718575"/>
            <a:ext cx="48126" cy="28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19538" y="5558587"/>
            <a:ext cx="579120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30655" y="3304672"/>
                <a:ext cx="56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55" y="3304672"/>
                <a:ext cx="56977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1622507" y="533400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2507" y="5334000"/>
                <a:ext cx="4773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58002" y="5510461"/>
                <a:ext cx="428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2" y="5510461"/>
                <a:ext cx="42825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39790" y="5518483"/>
                <a:ext cx="428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790" y="5518483"/>
                <a:ext cx="428259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585160" y="5526505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160" y="5526505"/>
                <a:ext cx="48917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603835" y="5518483"/>
                <a:ext cx="489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835" y="5518483"/>
                <a:ext cx="48917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7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Systems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959" y="2160000"/>
            <a:ext cx="3112969" cy="378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41959" y="6120000"/>
            <a:ext cx="3747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https://www.amazon.com/</a:t>
            </a:r>
          </a:p>
          <a:p>
            <a:r>
              <a:rPr lang="en-US" dirty="0" smtClean="0">
                <a:hlinkClick r:id="rId3"/>
              </a:rPr>
              <a:t>Amazon-Echo-And-Alexa-Devices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60000"/>
            <a:ext cx="4023782" cy="39057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3467" y="6120000"/>
            <a:ext cx="400474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5"/>
              </a:rPr>
              <a:t>https://waymo.com/tech/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3466" y="1690688"/>
            <a:ext cx="4004745" cy="469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Self driving cars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41959" y="1690691"/>
            <a:ext cx="3112969" cy="469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latin typeface="Gill Sans MT" charset="0"/>
                <a:ea typeface="Gill Sans MT" charset="0"/>
                <a:cs typeface="Gill Sans MT" charset="0"/>
              </a:rPr>
              <a:t>Voice assistant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48" y="2160001"/>
            <a:ext cx="3426883" cy="39057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35161" y="1690694"/>
            <a:ext cx="3112969" cy="469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Chatbot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4233" y="6119999"/>
            <a:ext cx="374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yekaliva.ai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robustness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36800" y="1530281"/>
                <a:ext cx="4165600" cy="1207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Neural network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b="0" dirty="0">
                  <a:solidFill>
                    <a:schemeClr val="tx1"/>
                  </a:solidFill>
                  <a:ea typeface="Cambria Math" charset="0"/>
                  <a:cs typeface="Cambria Math" charset="0"/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Adversarial </a:t>
                </a:r>
                <a:r>
                  <a:rPr lang="en-US" sz="2400" dirty="0">
                    <a:solidFill>
                      <a:schemeClr val="tx1"/>
                    </a:solidFill>
                  </a:rPr>
                  <a:t>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800" y="1530281"/>
                <a:ext cx="4165600" cy="1207032"/>
              </a:xfrm>
              <a:prstGeom prst="rect">
                <a:avLst/>
              </a:prstGeom>
              <a:blipFill rotWithShape="0">
                <a:blip r:embed="rId2"/>
                <a:stretch>
                  <a:fillRect l="-23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937997" y="2855845"/>
                <a:ext cx="4165600" cy="26427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All images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where pixel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differ by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at most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i="1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i="1" dirty="0">
                    <a:solidFill>
                      <a:srgbClr val="002060"/>
                    </a:solidFill>
                  </a:rPr>
                  <a:t>Rotate(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i="1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i="1" dirty="0">
                    <a:solidFill>
                      <a:srgbClr val="002060"/>
                    </a:solidFill>
                  </a:rPr>
                  <a:t>): </a:t>
                </a:r>
                <a:r>
                  <a:rPr lang="en-US" sz="2400" dirty="0">
                    <a:solidFill>
                      <a:srgbClr val="002060"/>
                    </a:solidFill>
                  </a:rPr>
                  <a:t>All images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sz="2400" i="1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002060"/>
                    </a:solidFill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rotated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240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∈[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24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endParaRPr lang="en-US" sz="24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97" y="2855845"/>
                <a:ext cx="4165600" cy="2642724"/>
              </a:xfrm>
              <a:prstGeom prst="rect">
                <a:avLst/>
              </a:prstGeom>
              <a:blipFill>
                <a:blip r:embed="rId3"/>
                <a:stretch>
                  <a:fillRect l="-2343" r="-29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36800" y="5498568"/>
                <a:ext cx="4462800" cy="1207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]&gt;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)[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r>
                  <a:rPr lang="en-US" sz="2400">
                    <a:solidFill>
                      <a:srgbClr val="00B050"/>
                    </a:solidFill>
                  </a:rPr>
                  <a:t> where c is the correct output and j is </a:t>
                </a:r>
                <a:r>
                  <a:rPr lang="en-US" sz="2400" i="1">
                    <a:solidFill>
                      <a:srgbClr val="00B050"/>
                    </a:solidFill>
                  </a:rPr>
                  <a:t>any </a:t>
                </a:r>
                <a:r>
                  <a:rPr lang="en-US" sz="2400">
                    <a:solidFill>
                      <a:srgbClr val="00B050"/>
                    </a:solidFill>
                  </a:rPr>
                  <a:t>other output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800" y="5498568"/>
                <a:ext cx="4462800" cy="1207032"/>
              </a:xfrm>
              <a:prstGeom prst="rect">
                <a:avLst/>
              </a:prstGeom>
              <a:blipFill>
                <a:blip r:embed="rId4"/>
                <a:stretch>
                  <a:fillRect l="-2186" r="-3005"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0" y="1845733"/>
            <a:ext cx="110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Given: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488263"/>
            <a:ext cx="1810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Adversarial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Regions: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41994"/>
            <a:ext cx="155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</a:rPr>
              <a:t>To Prove: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518131" y="1699332"/>
                <a:ext cx="5419701" cy="13932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C00000"/>
                  </a:solidFill>
                </a:endParaRPr>
              </a:p>
              <a:p>
                <a:r>
                  <a:rPr lang="en-US" sz="2400">
                    <a:solidFill>
                      <a:srgbClr val="C00000"/>
                    </a:solidFill>
                  </a:rPr>
                  <a:t>The size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sz="2400">
                    <a:solidFill>
                      <a:srgbClr val="C00000"/>
                    </a:solidFill>
                  </a:rPr>
                  <a:t> grows exponentially in the number of pixels: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>
                    <a:solidFill>
                      <a:srgbClr val="C00000"/>
                    </a:solidFill>
                  </a:rPr>
                  <a:t>cannot compute 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>
                    <a:solidFill>
                      <a:srgbClr val="C000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sz="2400">
                    <a:solidFill>
                      <a:srgbClr val="C00000"/>
                    </a:solidFill>
                  </a:rPr>
                  <a:t> separately</a:t>
                </a:r>
              </a:p>
              <a:p>
                <a:endParaRPr lang="en-US" sz="24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131" y="1699332"/>
                <a:ext cx="5419701" cy="1393295"/>
              </a:xfrm>
              <a:prstGeom prst="rect">
                <a:avLst/>
              </a:prstGeom>
              <a:blipFill>
                <a:blip r:embed="rId5"/>
                <a:stretch>
                  <a:fillRect l="-1687" r="-1575" b="-30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6535230" y="3473916"/>
            <a:ext cx="5419701" cy="3231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Precise but does not scale: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SMT solving [CAV’17]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input refinement [USENIX’18]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semidefinite relaxations [ICLR’18]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Scales but imprecise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linear relaxations [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ICML’18]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uality [UAI’18]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72887" y="1342022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Challenges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36757" y="3187762"/>
            <a:ext cx="4386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R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elated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work on 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</a:rPr>
              <a:t>certification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6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616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 smtClean="0"/>
              <a:t>Using AI to Train Robust Deep Learning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9883" y="5473546"/>
            <a:ext cx="98458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DINPro-Bold" pitchFamily="34" charset="0"/>
              </a:rPr>
              <a:t>Differentiable </a:t>
            </a:r>
            <a:r>
              <a:rPr lang="en-US" dirty="0">
                <a:latin typeface="DINPro-Bold" pitchFamily="34" charset="0"/>
              </a:rPr>
              <a:t>Abstract Interpretation for Provably Robust Neural </a:t>
            </a:r>
            <a:r>
              <a:rPr lang="en-US" dirty="0" smtClean="0">
                <a:latin typeface="DINPro-Bold" pitchFamily="34" charset="0"/>
              </a:rPr>
              <a:t>Networks</a:t>
            </a:r>
          </a:p>
          <a:p>
            <a:r>
              <a:rPr lang="en-US" dirty="0" smtClean="0">
                <a:latin typeface="DINPro" panose="020B0504020101020102" pitchFamily="34" charset="0"/>
              </a:rPr>
              <a:t>ICML 2018</a:t>
            </a:r>
          </a:p>
          <a:p>
            <a:r>
              <a:rPr lang="en-US" dirty="0" smtClean="0">
                <a:latin typeface="DINPro" panose="020B0504020101020102" pitchFamily="34" charset="0"/>
              </a:rPr>
              <a:t>(Matthew Mirman, </a:t>
            </a:r>
            <a:r>
              <a:rPr lang="en-US" dirty="0" err="1" smtClean="0">
                <a:latin typeface="DINPro" panose="020B0504020101020102" pitchFamily="34" charset="0"/>
              </a:rPr>
              <a:t>Timon</a:t>
            </a:r>
            <a:r>
              <a:rPr lang="en-US" dirty="0" smtClean="0">
                <a:latin typeface="DINPro" panose="020B0504020101020102" pitchFamily="34" charset="0"/>
              </a:rPr>
              <a:t> </a:t>
            </a:r>
            <a:r>
              <a:rPr lang="en-US" dirty="0" err="1" smtClean="0">
                <a:latin typeface="DINPro" panose="020B0504020101020102" pitchFamily="34" charset="0"/>
              </a:rPr>
              <a:t>Gehr</a:t>
            </a:r>
            <a:r>
              <a:rPr lang="en-US" dirty="0" smtClean="0">
                <a:latin typeface="DINPro" panose="020B0504020101020102" pitchFamily="34" charset="0"/>
              </a:rPr>
              <a:t>, Martin </a:t>
            </a:r>
            <a:r>
              <a:rPr lang="en-US" dirty="0" err="1" smtClean="0">
                <a:latin typeface="DINPro" panose="020B0504020101020102" pitchFamily="34" charset="0"/>
              </a:rPr>
              <a:t>Vechev</a:t>
            </a:r>
            <a:r>
              <a:rPr lang="en-US" dirty="0" smtClean="0">
                <a:latin typeface="DINPro" panose="020B0504020101020102" pitchFamily="34" charset="0"/>
              </a:rPr>
              <a:t>)</a:t>
            </a:r>
            <a:endParaRPr lang="en-US" dirty="0">
              <a:latin typeface="DINPro" panose="020B0504020101020102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1922402" y="2379431"/>
          <a:ext cx="7599472" cy="1889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73465">
                  <a:extLst>
                    <a:ext uri="{9D8B030D-6E8A-4147-A177-3AD203B41FA5}">
                      <a16:colId xmlns="" xmlns:a16="http://schemas.microsoft.com/office/drawing/2014/main" val="3430322367"/>
                    </a:ext>
                  </a:extLst>
                </a:gridCol>
                <a:gridCol w="2213822">
                  <a:extLst>
                    <a:ext uri="{9D8B030D-6E8A-4147-A177-3AD203B41FA5}">
                      <a16:colId xmlns="" xmlns:a16="http://schemas.microsoft.com/office/drawing/2014/main" val="832462917"/>
                    </a:ext>
                  </a:extLst>
                </a:gridCol>
                <a:gridCol w="2712185">
                  <a:extLst>
                    <a:ext uri="{9D8B030D-6E8A-4147-A177-3AD203B41FA5}">
                      <a16:colId xmlns="" xmlns:a16="http://schemas.microsoft.com/office/drawing/2014/main" val="31479281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Training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Accuracy %</a:t>
                      </a:r>
                      <a:endParaRPr lang="en-US" sz="25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Certified %</a:t>
                      </a:r>
                      <a:endParaRPr lang="en-US" sz="25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173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 smtClean="0">
                          <a:latin typeface="DINPro" panose="020B0504020101020102" pitchFamily="34" charset="0"/>
                        </a:rPr>
                        <a:t>Baseline</a:t>
                      </a:r>
                      <a:endParaRPr lang="en-US" sz="22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98.4</a:t>
                      </a:r>
                      <a:endParaRPr lang="en-US" sz="25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solidFill>
                            <a:srgbClr val="FF0000"/>
                          </a:solidFill>
                          <a:latin typeface="DINPro" panose="020B0504020101020102" pitchFamily="34" charset="0"/>
                        </a:rPr>
                        <a:t>2.8</a:t>
                      </a:r>
                      <a:endParaRPr lang="en-US" sz="2500" dirty="0">
                        <a:solidFill>
                          <a:srgbClr val="FF0000"/>
                        </a:solidFill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571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 smtClean="0">
                          <a:latin typeface="DINPro" panose="020B0504020101020102" pitchFamily="34" charset="0"/>
                        </a:rPr>
                        <a:t>Madry</a:t>
                      </a:r>
                      <a:r>
                        <a:rPr lang="en-US" sz="2200" dirty="0" smtClean="0">
                          <a:latin typeface="DINPro" panose="020B0504020101020102" pitchFamily="34" charset="0"/>
                        </a:rPr>
                        <a:t> et</a:t>
                      </a:r>
                      <a:r>
                        <a:rPr lang="en-US" sz="2200" baseline="0" dirty="0" smtClean="0">
                          <a:latin typeface="DINPro" panose="020B0504020101020102" pitchFamily="34" charset="0"/>
                        </a:rPr>
                        <a:t> al. </a:t>
                      </a:r>
                      <a:endParaRPr lang="en-US" sz="22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98.8</a:t>
                      </a:r>
                      <a:endParaRPr lang="en-US" sz="25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solidFill>
                            <a:srgbClr val="FF0000"/>
                          </a:solidFill>
                          <a:latin typeface="DINPro" panose="020B0504020101020102" pitchFamily="34" charset="0"/>
                        </a:rPr>
                        <a:t>11.2</a:t>
                      </a:r>
                      <a:endParaRPr lang="en-US" sz="2500" dirty="0">
                        <a:solidFill>
                          <a:srgbClr val="FF0000"/>
                        </a:solidFill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5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200" dirty="0" err="1" smtClean="0">
                          <a:latin typeface="DINPro-Bold" pitchFamily="34" charset="0"/>
                        </a:rPr>
                        <a:t>DiffA</a:t>
                      </a:r>
                      <a:r>
                        <a:rPr lang="en-US" sz="2200" baseline="0" dirty="0" err="1" smtClean="0">
                          <a:latin typeface="DINPro-Bold" pitchFamily="34" charset="0"/>
                        </a:rPr>
                        <a:t>I</a:t>
                      </a:r>
                      <a:r>
                        <a:rPr lang="en-US" sz="2200" baseline="0" dirty="0" smtClean="0">
                          <a:latin typeface="DINPro-Bold" pitchFamily="34" charset="0"/>
                        </a:rPr>
                        <a:t> (our method)</a:t>
                      </a:r>
                      <a:endParaRPr lang="en-US" sz="2200" dirty="0">
                        <a:latin typeface="DINPro-Bold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latin typeface="DINPro" panose="020B0504020101020102" pitchFamily="34" charset="0"/>
                        </a:rPr>
                        <a:t>99.0</a:t>
                      </a:r>
                      <a:endParaRPr lang="en-US" sz="2500" dirty="0"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500" dirty="0" smtClean="0">
                          <a:solidFill>
                            <a:srgbClr val="00B050"/>
                          </a:solidFill>
                          <a:latin typeface="DINPro" panose="020B0504020101020102" pitchFamily="34" charset="0"/>
                        </a:rPr>
                        <a:t>96.4</a:t>
                      </a:r>
                      <a:endParaRPr lang="en-US" sz="2500" dirty="0">
                        <a:solidFill>
                          <a:srgbClr val="00B050"/>
                        </a:solidFill>
                        <a:latin typeface="DINPro" panose="020B05040201010201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36692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74224" y="4630530"/>
                <a:ext cx="853719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Convolutional Network with </a:t>
                </a:r>
                <a:r>
                  <a:rPr lang="en-US" sz="2200" dirty="0" smtClean="0">
                    <a:solidFill>
                      <a:schemeClr val="accent2">
                        <a:lumMod val="75000"/>
                      </a:schemeClr>
                    </a:solidFill>
                    <a:latin typeface="DINPro" panose="020B0504020101020102" pitchFamily="34" charset="0"/>
                  </a:rPr>
                  <a:t>124,000 neurons</a:t>
                </a:r>
                <a:r>
                  <a:rPr lang="en-US" sz="2200" dirty="0" smtClean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, </a:t>
                </a:r>
                <a:r>
                  <a:rPr lang="da-DK" sz="2200" dirty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200" i="1" baseline="-25000">
                        <a:solidFill>
                          <a:schemeClr val="tx1"/>
                        </a:solidFill>
                        <a:latin typeface="Cambria Math"/>
                        <a:sym typeface="Math C"/>
                      </a:rPr>
                      <m:t>∞</m:t>
                    </m:r>
                    <m:r>
                      <m:rPr>
                        <m:nor/>
                      </m:rPr>
                      <a:rPr lang="en-US" sz="2200" baseline="-25000">
                        <a:solidFill>
                          <a:schemeClr val="tx1"/>
                        </a:solidFill>
                        <a:latin typeface="DINPro" panose="020B0504020101020102" pitchFamily="34" charset="0"/>
                        <a:sym typeface="Math C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with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Math A"/>
                      </a:rPr>
                      <m:t>ϵ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Math A"/>
                      </a:rPr>
                      <m:t>=0.1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/>
                        <a:sym typeface="Math A"/>
                      </a:rPr>
                      <m:t> </m:t>
                    </m:r>
                  </m:oMath>
                </a14:m>
                <a:endParaRPr lang="en-US" sz="22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24" y="4630530"/>
                <a:ext cx="8537198" cy="430887"/>
              </a:xfrm>
              <a:prstGeom prst="rect">
                <a:avLst/>
              </a:prstGeom>
              <a:blipFill rotWithShape="0">
                <a:blip r:embed="rId2"/>
                <a:stretch>
                  <a:fillRect l="-929" t="-101429" b="-1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2514" y="1431585"/>
            <a:ext cx="110207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chemeClr val="tx1"/>
                </a:solidFill>
                <a:latin typeface="DINPro" panose="020B0504020101020102" pitchFamily="34" charset="0"/>
              </a:rPr>
              <a:t>Idea: defin</a:t>
            </a:r>
            <a:r>
              <a:rPr lang="en-US" sz="2300" dirty="0" smtClean="0">
                <a:latin typeface="DINPro" panose="020B0504020101020102" pitchFamily="34" charset="0"/>
              </a:rPr>
              <a:t>e </a:t>
            </a:r>
            <a:r>
              <a:rPr lang="en-US" sz="2300" dirty="0" smtClean="0">
                <a:solidFill>
                  <a:schemeClr val="accent2">
                    <a:lumMod val="50000"/>
                  </a:schemeClr>
                </a:solidFill>
                <a:latin typeface="DINPro-Bold" pitchFamily="34" charset="0"/>
              </a:rPr>
              <a:t>abstract loss </a:t>
            </a:r>
            <a:r>
              <a:rPr lang="en-US" sz="2300" dirty="0" smtClean="0">
                <a:latin typeface="DINPro" panose="020B0504020101020102" pitchFamily="34" charset="0"/>
              </a:rPr>
              <a:t>to include AI result, apply </a:t>
            </a:r>
            <a:r>
              <a:rPr lang="en-US" sz="2300" dirty="0" smtClean="0">
                <a:solidFill>
                  <a:schemeClr val="accent2">
                    <a:lumMod val="50000"/>
                  </a:schemeClr>
                </a:solidFill>
                <a:latin typeface="DINPro-Bold" pitchFamily="34" charset="0"/>
              </a:rPr>
              <a:t>automatic differentiation on AI</a:t>
            </a:r>
          </a:p>
        </p:txBody>
      </p:sp>
    </p:spTree>
    <p:extLst>
      <p:ext uri="{BB962C8B-B14F-4D97-AF65-F5344CB8AC3E}">
        <p14:creationId xmlns:p14="http://schemas.microsoft.com/office/powerpoint/2010/main" val="88064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2470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Released Frameworks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3063" y="4950605"/>
            <a:ext cx="437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  <a:hlinkClick r:id="rId2"/>
              </a:rPr>
              <a:t>http://github.com/eth-sri/diffai</a:t>
            </a:r>
            <a:endParaRPr lang="en-US" sz="2400" dirty="0" smtClean="0">
              <a:latin typeface="DINPro" pitchFamily="34" charset="0"/>
            </a:endParaRPr>
          </a:p>
          <a:p>
            <a:endParaRPr lang="en-US" sz="2400" dirty="0">
              <a:latin typeface="DINPro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46559" y="2032430"/>
            <a:ext cx="559998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DINPro" pitchFamily="34" charset="0"/>
              </a:rPr>
              <a:t>Framework for verification of deep neural networks, supports various numerical domains, floating-point sound, different perturbations, largest dataset to date: 50+ networks. Currently the most scalable and precise verifier.</a:t>
            </a:r>
            <a:endParaRPr lang="en-US" sz="2000" dirty="0">
              <a:latin typeface="DINPro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48907" y="4674276"/>
            <a:ext cx="55976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DINPro" pitchFamily="34" charset="0"/>
              </a:rPr>
              <a:t>Framework for training deep neural nets to be more robust using symbolic analysis. Different defenses and attacks (PGD, PGD + </a:t>
            </a:r>
            <a:r>
              <a:rPr lang="en-US" sz="2000" dirty="0" err="1" smtClean="0">
                <a:latin typeface="DINPro" pitchFamily="34" charset="0"/>
              </a:rPr>
              <a:t>DiffAI</a:t>
            </a:r>
            <a:r>
              <a:rPr lang="en-US" sz="2000" dirty="0" smtClean="0">
                <a:latin typeface="DINPro" pitchFamily="34" charset="0"/>
              </a:rPr>
              <a:t>). Currently the most scalable framework.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063" y="2433546"/>
            <a:ext cx="4329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  <a:hlinkClick r:id="rId3"/>
              </a:rPr>
              <a:t>http://github.com/eth-sri/eran</a:t>
            </a:r>
            <a:endParaRPr lang="en-US" sz="2400" dirty="0" smtClean="0">
              <a:latin typeface="DINPro" pitchFamily="34" charset="0"/>
            </a:endParaRPr>
          </a:p>
          <a:p>
            <a:endParaRPr lang="en-US" sz="2400" dirty="0">
              <a:latin typeface="DIN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1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12470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and Open Problems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9824" y="2025756"/>
            <a:ext cx="192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Specification</a:t>
            </a:r>
            <a:endParaRPr lang="en-US" sz="2400" dirty="0">
              <a:latin typeface="DINPro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453603" y="1659575"/>
                <a:ext cx="567394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DINPro" pitchFamily="34" charset="0"/>
                  </a:rPr>
                  <a:t>Typically</a:t>
                </a:r>
                <a:r>
                  <a:rPr lang="en-US" sz="2000" dirty="0">
                    <a:latin typeface="DINPro" pitchFamily="34" charset="0"/>
                  </a:rPr>
                  <a:t>, some norm: </a:t>
                </a:r>
                <a:r>
                  <a:rPr lang="da-DK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14:m>
                  <m:oMath xmlns:m="http://schemas.openxmlformats.org/officeDocument/2006/math"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sym typeface="Math C"/>
                      </a:rPr>
                      <m:t>0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a-DK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sym typeface="Math C"/>
                      </a:rPr>
                      <m:t>1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da-DK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sym typeface="Math C"/>
                      </a:rPr>
                      <m:t>∞</m:t>
                    </m:r>
                  </m:oMath>
                </a14:m>
                <a:endParaRPr lang="en-US" sz="2000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  <a:sym typeface="Math C"/>
                </a:endParaRPr>
              </a:p>
              <a:p>
                <a:r>
                  <a:rPr lang="en-US" sz="2000" dirty="0" smtClean="0">
                    <a:latin typeface="DINPro" pitchFamily="34" charset="0"/>
                  </a:rPr>
                  <a:t>How </a:t>
                </a:r>
                <a:r>
                  <a:rPr lang="en-US" sz="2000" dirty="0">
                    <a:latin typeface="DINPro" pitchFamily="34" charset="0"/>
                  </a:rPr>
                  <a:t>about geometric </a:t>
                </a:r>
                <a:r>
                  <a:rPr lang="en-US" sz="2000" dirty="0" smtClean="0">
                    <a:latin typeface="DINPro" pitchFamily="34" charset="0"/>
                  </a:rPr>
                  <a:t>changes? Distributions</a:t>
                </a:r>
                <a:r>
                  <a:rPr lang="en-US" sz="2000" dirty="0">
                    <a:latin typeface="DINPro" pitchFamily="34" charset="0"/>
                  </a:rPr>
                  <a:t>?</a:t>
                </a:r>
              </a:p>
              <a:p>
                <a:r>
                  <a:rPr lang="en-US" sz="2000" dirty="0" smtClean="0">
                    <a:latin typeface="DINPro" pitchFamily="34" charset="0"/>
                    <a:sym typeface="Math C"/>
                  </a:rPr>
                  <a:t></a:t>
                </a:r>
                <a:r>
                  <a:rPr lang="en-US" sz="2000" dirty="0" smtClean="0">
                    <a:latin typeface="DINPro" pitchFamily="34" charset="0"/>
                  </a:rPr>
                  <a:t> guarantees: unbounded </a:t>
                </a:r>
                <a:r>
                  <a:rPr lang="en-US" sz="2000" dirty="0">
                    <a:latin typeface="DINPro" pitchFamily="34" charset="0"/>
                  </a:rPr>
                  <a:t>number of images?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603" y="1659575"/>
                <a:ext cx="5673942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1183" t="-2994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81" y="1828387"/>
            <a:ext cx="946270" cy="85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7476" y="3500548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Verification</a:t>
            </a:r>
            <a:endParaRPr lang="en-US" sz="2400" dirty="0">
              <a:latin typeface="DINPro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51255" y="2895211"/>
            <a:ext cx="55074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DINPro" pitchFamily="34" charset="0"/>
              </a:rPr>
              <a:t>What is a good abstraction?</a:t>
            </a:r>
          </a:p>
          <a:p>
            <a:r>
              <a:rPr lang="en-US" sz="2000" dirty="0" smtClean="0">
                <a:latin typeface="DINPro" pitchFamily="34" charset="0"/>
              </a:rPr>
              <a:t>How do we leverage testing results?</a:t>
            </a:r>
          </a:p>
          <a:p>
            <a:r>
              <a:rPr lang="en-US" sz="2000" dirty="0" smtClean="0">
                <a:latin typeface="DINPro" pitchFamily="34" charset="0"/>
              </a:rPr>
              <a:t>How to battle approximation loss downstream?</a:t>
            </a:r>
            <a:endParaRPr lang="en-US" sz="2000" dirty="0">
              <a:latin typeface="DINPro" pitchFamily="34" charset="0"/>
            </a:endParaRPr>
          </a:p>
          <a:p>
            <a:r>
              <a:rPr lang="en-US" sz="2000" dirty="0" smtClean="0">
                <a:latin typeface="DINPro" pitchFamily="34" charset="0"/>
                <a:sym typeface="Math C"/>
              </a:rPr>
              <a:t>Creative combinations with complete methods?</a:t>
            </a:r>
            <a:endParaRPr lang="en-US" sz="2000" dirty="0">
              <a:latin typeface="DINPro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2975070" y="3415398"/>
            <a:ext cx="463923" cy="43030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xagon 5"/>
          <p:cNvSpPr/>
          <p:nvPr/>
        </p:nvSpPr>
        <p:spPr>
          <a:xfrm rot="20367433">
            <a:off x="2269531" y="3416423"/>
            <a:ext cx="559791" cy="493428"/>
          </a:xfrm>
          <a:custGeom>
            <a:avLst/>
            <a:gdLst>
              <a:gd name="connsiteX0" fmla="*/ 0 w 719417"/>
              <a:gd name="connsiteY0" fmla="*/ 376518 h 753035"/>
              <a:gd name="connsiteX1" fmla="*/ 179854 w 719417"/>
              <a:gd name="connsiteY1" fmla="*/ 0 h 753035"/>
              <a:gd name="connsiteX2" fmla="*/ 539563 w 719417"/>
              <a:gd name="connsiteY2" fmla="*/ 0 h 753035"/>
              <a:gd name="connsiteX3" fmla="*/ 719417 w 719417"/>
              <a:gd name="connsiteY3" fmla="*/ 376518 h 753035"/>
              <a:gd name="connsiteX4" fmla="*/ 539563 w 719417"/>
              <a:gd name="connsiteY4" fmla="*/ 753035 h 753035"/>
              <a:gd name="connsiteX5" fmla="*/ 179854 w 719417"/>
              <a:gd name="connsiteY5" fmla="*/ 753035 h 753035"/>
              <a:gd name="connsiteX6" fmla="*/ 0 w 719417"/>
              <a:gd name="connsiteY6" fmla="*/ 376518 h 753035"/>
              <a:gd name="connsiteX0" fmla="*/ 0 w 719417"/>
              <a:gd name="connsiteY0" fmla="*/ 376518 h 753035"/>
              <a:gd name="connsiteX1" fmla="*/ 179854 w 719417"/>
              <a:gd name="connsiteY1" fmla="*/ 0 h 753035"/>
              <a:gd name="connsiteX2" fmla="*/ 680757 w 719417"/>
              <a:gd name="connsiteY2" fmla="*/ 40341 h 753035"/>
              <a:gd name="connsiteX3" fmla="*/ 719417 w 719417"/>
              <a:gd name="connsiteY3" fmla="*/ 376518 h 753035"/>
              <a:gd name="connsiteX4" fmla="*/ 539563 w 719417"/>
              <a:gd name="connsiteY4" fmla="*/ 753035 h 753035"/>
              <a:gd name="connsiteX5" fmla="*/ 179854 w 719417"/>
              <a:gd name="connsiteY5" fmla="*/ 753035 h 753035"/>
              <a:gd name="connsiteX6" fmla="*/ 0 w 719417"/>
              <a:gd name="connsiteY6" fmla="*/ 376518 h 753035"/>
              <a:gd name="connsiteX0" fmla="*/ 0 w 793376"/>
              <a:gd name="connsiteY0" fmla="*/ 376518 h 753035"/>
              <a:gd name="connsiteX1" fmla="*/ 179854 w 793376"/>
              <a:gd name="connsiteY1" fmla="*/ 0 h 753035"/>
              <a:gd name="connsiteX2" fmla="*/ 680757 w 793376"/>
              <a:gd name="connsiteY2" fmla="*/ 40341 h 753035"/>
              <a:gd name="connsiteX3" fmla="*/ 793376 w 793376"/>
              <a:gd name="connsiteY3" fmla="*/ 537883 h 753035"/>
              <a:gd name="connsiteX4" fmla="*/ 539563 w 793376"/>
              <a:gd name="connsiteY4" fmla="*/ 753035 h 753035"/>
              <a:gd name="connsiteX5" fmla="*/ 179854 w 793376"/>
              <a:gd name="connsiteY5" fmla="*/ 753035 h 753035"/>
              <a:gd name="connsiteX6" fmla="*/ 0 w 793376"/>
              <a:gd name="connsiteY6" fmla="*/ 376518 h 753035"/>
              <a:gd name="connsiteX0" fmla="*/ 0 w 793376"/>
              <a:gd name="connsiteY0" fmla="*/ 376518 h 753035"/>
              <a:gd name="connsiteX1" fmla="*/ 179854 w 793376"/>
              <a:gd name="connsiteY1" fmla="*/ 0 h 753035"/>
              <a:gd name="connsiteX2" fmla="*/ 680757 w 793376"/>
              <a:gd name="connsiteY2" fmla="*/ 40341 h 753035"/>
              <a:gd name="connsiteX3" fmla="*/ 793376 w 793376"/>
              <a:gd name="connsiteY3" fmla="*/ 537883 h 753035"/>
              <a:gd name="connsiteX4" fmla="*/ 539563 w 793376"/>
              <a:gd name="connsiteY4" fmla="*/ 753035 h 753035"/>
              <a:gd name="connsiteX5" fmla="*/ 179854 w 793376"/>
              <a:gd name="connsiteY5" fmla="*/ 571500 h 753035"/>
              <a:gd name="connsiteX6" fmla="*/ 0 w 793376"/>
              <a:gd name="connsiteY6" fmla="*/ 376518 h 753035"/>
              <a:gd name="connsiteX0" fmla="*/ 75641 w 613522"/>
              <a:gd name="connsiteY0" fmla="*/ 336177 h 753035"/>
              <a:gd name="connsiteX1" fmla="*/ 0 w 613522"/>
              <a:gd name="connsiteY1" fmla="*/ 0 h 753035"/>
              <a:gd name="connsiteX2" fmla="*/ 500903 w 613522"/>
              <a:gd name="connsiteY2" fmla="*/ 40341 h 753035"/>
              <a:gd name="connsiteX3" fmla="*/ 613522 w 613522"/>
              <a:gd name="connsiteY3" fmla="*/ 537883 h 753035"/>
              <a:gd name="connsiteX4" fmla="*/ 359709 w 613522"/>
              <a:gd name="connsiteY4" fmla="*/ 753035 h 753035"/>
              <a:gd name="connsiteX5" fmla="*/ 0 w 613522"/>
              <a:gd name="connsiteY5" fmla="*/ 571500 h 753035"/>
              <a:gd name="connsiteX6" fmla="*/ 75641 w 613522"/>
              <a:gd name="connsiteY6" fmla="*/ 336177 h 753035"/>
              <a:gd name="connsiteX0" fmla="*/ 75641 w 613522"/>
              <a:gd name="connsiteY0" fmla="*/ 336177 h 753035"/>
              <a:gd name="connsiteX1" fmla="*/ 80682 w 613522"/>
              <a:gd name="connsiteY1" fmla="*/ 0 h 753035"/>
              <a:gd name="connsiteX2" fmla="*/ 500903 w 613522"/>
              <a:gd name="connsiteY2" fmla="*/ 40341 h 753035"/>
              <a:gd name="connsiteX3" fmla="*/ 613522 w 613522"/>
              <a:gd name="connsiteY3" fmla="*/ 537883 h 753035"/>
              <a:gd name="connsiteX4" fmla="*/ 359709 w 613522"/>
              <a:gd name="connsiteY4" fmla="*/ 753035 h 753035"/>
              <a:gd name="connsiteX5" fmla="*/ 0 w 613522"/>
              <a:gd name="connsiteY5" fmla="*/ 571500 h 753035"/>
              <a:gd name="connsiteX6" fmla="*/ 75641 w 613522"/>
              <a:gd name="connsiteY6" fmla="*/ 336177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26065 w 759757"/>
              <a:gd name="connsiteY5" fmla="*/ 571500 h 753035"/>
              <a:gd name="connsiteX6" fmla="*/ 0 w 759757"/>
              <a:gd name="connsiteY6" fmla="*/ 349624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757" h="753035">
                <a:moveTo>
                  <a:pt x="0" y="349624"/>
                </a:moveTo>
                <a:cubicBezTo>
                  <a:pt x="223556" y="29136"/>
                  <a:pt x="164725" y="132230"/>
                  <a:pt x="226917" y="0"/>
                </a:cubicBezTo>
                <a:cubicBezTo>
                  <a:pt x="366991" y="13447"/>
                  <a:pt x="392764" y="13447"/>
                  <a:pt x="647138" y="40341"/>
                </a:cubicBezTo>
                <a:cubicBezTo>
                  <a:pt x="718295" y="327211"/>
                  <a:pt x="722217" y="372036"/>
                  <a:pt x="759757" y="537883"/>
                </a:cubicBezTo>
                <a:cubicBezTo>
                  <a:pt x="594470" y="697006"/>
                  <a:pt x="725019" y="580465"/>
                  <a:pt x="505944" y="753035"/>
                </a:cubicBezTo>
                <a:cubicBezTo>
                  <a:pt x="204505" y="605117"/>
                  <a:pt x="501462" y="746312"/>
                  <a:pt x="126065" y="571500"/>
                </a:cubicBezTo>
                <a:cubicBezTo>
                  <a:pt x="3361" y="349624"/>
                  <a:pt x="129428" y="564777"/>
                  <a:pt x="0" y="34962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5"/>
          <p:cNvSpPr/>
          <p:nvPr/>
        </p:nvSpPr>
        <p:spPr>
          <a:xfrm rot="2280373">
            <a:off x="3498630" y="3437188"/>
            <a:ext cx="584281" cy="354928"/>
          </a:xfrm>
          <a:custGeom>
            <a:avLst/>
            <a:gdLst>
              <a:gd name="connsiteX0" fmla="*/ 0 w 719417"/>
              <a:gd name="connsiteY0" fmla="*/ 376518 h 753035"/>
              <a:gd name="connsiteX1" fmla="*/ 179854 w 719417"/>
              <a:gd name="connsiteY1" fmla="*/ 0 h 753035"/>
              <a:gd name="connsiteX2" fmla="*/ 539563 w 719417"/>
              <a:gd name="connsiteY2" fmla="*/ 0 h 753035"/>
              <a:gd name="connsiteX3" fmla="*/ 719417 w 719417"/>
              <a:gd name="connsiteY3" fmla="*/ 376518 h 753035"/>
              <a:gd name="connsiteX4" fmla="*/ 539563 w 719417"/>
              <a:gd name="connsiteY4" fmla="*/ 753035 h 753035"/>
              <a:gd name="connsiteX5" fmla="*/ 179854 w 719417"/>
              <a:gd name="connsiteY5" fmla="*/ 753035 h 753035"/>
              <a:gd name="connsiteX6" fmla="*/ 0 w 719417"/>
              <a:gd name="connsiteY6" fmla="*/ 376518 h 753035"/>
              <a:gd name="connsiteX0" fmla="*/ 0 w 719417"/>
              <a:gd name="connsiteY0" fmla="*/ 376518 h 753035"/>
              <a:gd name="connsiteX1" fmla="*/ 179854 w 719417"/>
              <a:gd name="connsiteY1" fmla="*/ 0 h 753035"/>
              <a:gd name="connsiteX2" fmla="*/ 680757 w 719417"/>
              <a:gd name="connsiteY2" fmla="*/ 40341 h 753035"/>
              <a:gd name="connsiteX3" fmla="*/ 719417 w 719417"/>
              <a:gd name="connsiteY3" fmla="*/ 376518 h 753035"/>
              <a:gd name="connsiteX4" fmla="*/ 539563 w 719417"/>
              <a:gd name="connsiteY4" fmla="*/ 753035 h 753035"/>
              <a:gd name="connsiteX5" fmla="*/ 179854 w 719417"/>
              <a:gd name="connsiteY5" fmla="*/ 753035 h 753035"/>
              <a:gd name="connsiteX6" fmla="*/ 0 w 719417"/>
              <a:gd name="connsiteY6" fmla="*/ 376518 h 753035"/>
              <a:gd name="connsiteX0" fmla="*/ 0 w 793376"/>
              <a:gd name="connsiteY0" fmla="*/ 376518 h 753035"/>
              <a:gd name="connsiteX1" fmla="*/ 179854 w 793376"/>
              <a:gd name="connsiteY1" fmla="*/ 0 h 753035"/>
              <a:gd name="connsiteX2" fmla="*/ 680757 w 793376"/>
              <a:gd name="connsiteY2" fmla="*/ 40341 h 753035"/>
              <a:gd name="connsiteX3" fmla="*/ 793376 w 793376"/>
              <a:gd name="connsiteY3" fmla="*/ 537883 h 753035"/>
              <a:gd name="connsiteX4" fmla="*/ 539563 w 793376"/>
              <a:gd name="connsiteY4" fmla="*/ 753035 h 753035"/>
              <a:gd name="connsiteX5" fmla="*/ 179854 w 793376"/>
              <a:gd name="connsiteY5" fmla="*/ 753035 h 753035"/>
              <a:gd name="connsiteX6" fmla="*/ 0 w 793376"/>
              <a:gd name="connsiteY6" fmla="*/ 376518 h 753035"/>
              <a:gd name="connsiteX0" fmla="*/ 0 w 793376"/>
              <a:gd name="connsiteY0" fmla="*/ 376518 h 753035"/>
              <a:gd name="connsiteX1" fmla="*/ 179854 w 793376"/>
              <a:gd name="connsiteY1" fmla="*/ 0 h 753035"/>
              <a:gd name="connsiteX2" fmla="*/ 680757 w 793376"/>
              <a:gd name="connsiteY2" fmla="*/ 40341 h 753035"/>
              <a:gd name="connsiteX3" fmla="*/ 793376 w 793376"/>
              <a:gd name="connsiteY3" fmla="*/ 537883 h 753035"/>
              <a:gd name="connsiteX4" fmla="*/ 539563 w 793376"/>
              <a:gd name="connsiteY4" fmla="*/ 753035 h 753035"/>
              <a:gd name="connsiteX5" fmla="*/ 179854 w 793376"/>
              <a:gd name="connsiteY5" fmla="*/ 571500 h 753035"/>
              <a:gd name="connsiteX6" fmla="*/ 0 w 793376"/>
              <a:gd name="connsiteY6" fmla="*/ 376518 h 753035"/>
              <a:gd name="connsiteX0" fmla="*/ 75641 w 613522"/>
              <a:gd name="connsiteY0" fmla="*/ 336177 h 753035"/>
              <a:gd name="connsiteX1" fmla="*/ 0 w 613522"/>
              <a:gd name="connsiteY1" fmla="*/ 0 h 753035"/>
              <a:gd name="connsiteX2" fmla="*/ 500903 w 613522"/>
              <a:gd name="connsiteY2" fmla="*/ 40341 h 753035"/>
              <a:gd name="connsiteX3" fmla="*/ 613522 w 613522"/>
              <a:gd name="connsiteY3" fmla="*/ 537883 h 753035"/>
              <a:gd name="connsiteX4" fmla="*/ 359709 w 613522"/>
              <a:gd name="connsiteY4" fmla="*/ 753035 h 753035"/>
              <a:gd name="connsiteX5" fmla="*/ 0 w 613522"/>
              <a:gd name="connsiteY5" fmla="*/ 571500 h 753035"/>
              <a:gd name="connsiteX6" fmla="*/ 75641 w 613522"/>
              <a:gd name="connsiteY6" fmla="*/ 336177 h 753035"/>
              <a:gd name="connsiteX0" fmla="*/ 75641 w 613522"/>
              <a:gd name="connsiteY0" fmla="*/ 336177 h 753035"/>
              <a:gd name="connsiteX1" fmla="*/ 80682 w 613522"/>
              <a:gd name="connsiteY1" fmla="*/ 0 h 753035"/>
              <a:gd name="connsiteX2" fmla="*/ 500903 w 613522"/>
              <a:gd name="connsiteY2" fmla="*/ 40341 h 753035"/>
              <a:gd name="connsiteX3" fmla="*/ 613522 w 613522"/>
              <a:gd name="connsiteY3" fmla="*/ 537883 h 753035"/>
              <a:gd name="connsiteX4" fmla="*/ 359709 w 613522"/>
              <a:gd name="connsiteY4" fmla="*/ 753035 h 753035"/>
              <a:gd name="connsiteX5" fmla="*/ 0 w 613522"/>
              <a:gd name="connsiteY5" fmla="*/ 571500 h 753035"/>
              <a:gd name="connsiteX6" fmla="*/ 75641 w 613522"/>
              <a:gd name="connsiteY6" fmla="*/ 336177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46235 w 759757"/>
              <a:gd name="connsiteY5" fmla="*/ 571500 h 753035"/>
              <a:gd name="connsiteX6" fmla="*/ 0 w 759757"/>
              <a:gd name="connsiteY6" fmla="*/ 349624 h 753035"/>
              <a:gd name="connsiteX0" fmla="*/ 0 w 759757"/>
              <a:gd name="connsiteY0" fmla="*/ 349624 h 753035"/>
              <a:gd name="connsiteX1" fmla="*/ 226917 w 759757"/>
              <a:gd name="connsiteY1" fmla="*/ 0 h 753035"/>
              <a:gd name="connsiteX2" fmla="*/ 647138 w 759757"/>
              <a:gd name="connsiteY2" fmla="*/ 40341 h 753035"/>
              <a:gd name="connsiteX3" fmla="*/ 759757 w 759757"/>
              <a:gd name="connsiteY3" fmla="*/ 537883 h 753035"/>
              <a:gd name="connsiteX4" fmla="*/ 505944 w 759757"/>
              <a:gd name="connsiteY4" fmla="*/ 753035 h 753035"/>
              <a:gd name="connsiteX5" fmla="*/ 126065 w 759757"/>
              <a:gd name="connsiteY5" fmla="*/ 571500 h 753035"/>
              <a:gd name="connsiteX6" fmla="*/ 0 w 759757"/>
              <a:gd name="connsiteY6" fmla="*/ 349624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757" h="753035">
                <a:moveTo>
                  <a:pt x="0" y="349624"/>
                </a:moveTo>
                <a:cubicBezTo>
                  <a:pt x="223556" y="29136"/>
                  <a:pt x="164725" y="132230"/>
                  <a:pt x="226917" y="0"/>
                </a:cubicBezTo>
                <a:cubicBezTo>
                  <a:pt x="366991" y="13447"/>
                  <a:pt x="392764" y="13447"/>
                  <a:pt x="647138" y="40341"/>
                </a:cubicBezTo>
                <a:cubicBezTo>
                  <a:pt x="718295" y="327211"/>
                  <a:pt x="722217" y="372036"/>
                  <a:pt x="759757" y="537883"/>
                </a:cubicBezTo>
                <a:cubicBezTo>
                  <a:pt x="594470" y="697006"/>
                  <a:pt x="725019" y="580465"/>
                  <a:pt x="505944" y="753035"/>
                </a:cubicBezTo>
                <a:cubicBezTo>
                  <a:pt x="204505" y="605117"/>
                  <a:pt x="501462" y="746312"/>
                  <a:pt x="126065" y="571500"/>
                </a:cubicBezTo>
                <a:cubicBezTo>
                  <a:pt x="3361" y="349624"/>
                  <a:pt x="129428" y="564777"/>
                  <a:pt x="0" y="34962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5128" y="4834660"/>
            <a:ext cx="1498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Networks</a:t>
            </a:r>
            <a:endParaRPr lang="en-US" sz="2400" dirty="0">
              <a:latin typeface="DINPro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48907" y="4482547"/>
            <a:ext cx="66446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DINPro" pitchFamily="34" charset="0"/>
              </a:rPr>
              <a:t>Classification? Reinforcement Learning?</a:t>
            </a:r>
          </a:p>
          <a:p>
            <a:r>
              <a:rPr lang="en-US" sz="2000" dirty="0" smtClean="0">
                <a:latin typeface="DINPro" pitchFamily="34" charset="0"/>
              </a:rPr>
              <a:t>Regression?  Recurrent?</a:t>
            </a:r>
          </a:p>
          <a:p>
            <a:r>
              <a:rPr lang="en-US" sz="2000" dirty="0" smtClean="0">
                <a:latin typeface="DINPro" pitchFamily="34" charset="0"/>
              </a:rPr>
              <a:t>Combinations of models?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55" y="4581023"/>
            <a:ext cx="1927334" cy="98768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446559" y="5858863"/>
            <a:ext cx="6644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DINPro" pitchFamily="34" charset="0"/>
              </a:rPr>
              <a:t>Accuracy vs. Robustness?</a:t>
            </a:r>
          </a:p>
          <a:p>
            <a:r>
              <a:rPr lang="en-US" sz="2000" dirty="0" smtClean="0">
                <a:latin typeface="DINPro" pitchFamily="34" charset="0"/>
              </a:rPr>
              <a:t>Provability vs. Accuracy?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72780" y="5999956"/>
            <a:ext cx="15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DINPro" pitchFamily="34" charset="0"/>
              </a:rPr>
              <a:t>Trade-offs</a:t>
            </a:r>
            <a:endParaRPr lang="en-US" sz="2400" dirty="0">
              <a:latin typeface="DIN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9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34" y="-1914"/>
            <a:ext cx="10515600" cy="1325563"/>
          </a:xfrm>
        </p:spPr>
        <p:txBody>
          <a:bodyPr/>
          <a:lstStyle/>
          <a:p>
            <a:r>
              <a:rPr lang="en-US" dirty="0" smtClean="0"/>
              <a:t>Examples of adversarial regions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07798" y="2629542"/>
                <a:ext cx="505296" cy="34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</m:e>
                        <m:sub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297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98" y="2629542"/>
                <a:ext cx="505296" cy="347763"/>
              </a:xfrm>
              <a:prstGeom prst="rect">
                <a:avLst/>
              </a:prstGeom>
              <a:blipFill rotWithShape="0">
                <a:blip r:embed="rId2"/>
                <a:stretch>
                  <a:fillRect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/>
          <p:cNvSpPr/>
          <p:nvPr/>
        </p:nvSpPr>
        <p:spPr bwMode="auto">
          <a:xfrm>
            <a:off x="2445135" y="2042074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7782325" y="1948733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9152812" y="1701526"/>
            <a:ext cx="874409" cy="681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r>
              <a:rPr lang="en-US" sz="3446" dirty="0">
                <a:solidFill>
                  <a:srgbClr val="007636"/>
                </a:solidFill>
                <a:latin typeface="Gill Sans MT" charset="0"/>
                <a:ea typeface="Gill Sans MT" charset="0"/>
                <a:cs typeface="Gill Sans MT" charset="0"/>
              </a:rPr>
              <a:t>8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8" y="1625078"/>
            <a:ext cx="1073975" cy="107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87585" y="4893883"/>
                <a:ext cx="1911549" cy="347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97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297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  <m:r>
                            <a:rPr lang="en-US" sz="2297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=</m:t>
                          </m:r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</m:e>
                        <m:sub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𝑜</m:t>
                          </m:r>
                        </m:sub>
                      </m:sSub>
                      <m:r>
                        <a:rPr lang="en-US" sz="2297" b="0" i="1" smtClean="0">
                          <a:latin typeface="Cambria Math" charset="0"/>
                          <a:ea typeface="Gill Sans MT" charset="0"/>
                          <a:cs typeface="Gill Sans MT" charset="0"/>
                        </a:rPr>
                        <m:t>+0.01</m:t>
                      </m:r>
                    </m:oMath>
                  </m:oMathPara>
                </a14:m>
                <a:endParaRPr lang="en-US" sz="2297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85" y="4893883"/>
                <a:ext cx="1911549" cy="347264"/>
              </a:xfrm>
              <a:prstGeom prst="rect">
                <a:avLst/>
              </a:prstGeom>
              <a:blipFill rotWithShape="0">
                <a:blip r:embed="rId4"/>
                <a:stretch>
                  <a:fillRect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/>
          <p:cNvSpPr/>
          <p:nvPr/>
        </p:nvSpPr>
        <p:spPr bwMode="auto">
          <a:xfrm>
            <a:off x="2445138" y="4514335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7776418" y="4506071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9151200" y="4246845"/>
            <a:ext cx="874409" cy="681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r>
              <a:rPr lang="en-US" sz="3446" dirty="0">
                <a:solidFill>
                  <a:srgbClr val="FF0000"/>
                </a:solidFill>
                <a:latin typeface="Gill Sans MT" charset="0"/>
                <a:ea typeface="Gill Sans MT" charset="0"/>
                <a:cs typeface="Gill Sans MT" charset="0"/>
              </a:rPr>
              <a:t>0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3820768"/>
            <a:ext cx="1073115" cy="10731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14385" y="2995721"/>
                <a:ext cx="7214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The neural network classifies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correctly as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8</a:t>
                </a:r>
                <a:endParaRPr lang="en-US" sz="24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85" y="2995721"/>
                <a:ext cx="7214924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352" t="-10526" r="-42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4831" y="5418825"/>
                <a:ext cx="117971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ϵ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=0.01</m:t>
                    </m:r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is added to the intensity of each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,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the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network misclassifies the perturbed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image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as 0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 appears as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8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to the human eye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31" y="5418825"/>
                <a:ext cx="11797169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827" t="-13235" b="-7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1083732"/>
            <a:ext cx="3628977" cy="18935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4" y="3505197"/>
            <a:ext cx="3628977" cy="1893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0" y="6248391"/>
                <a:ext cx="12192000" cy="609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65106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𝐿</m:t>
                        </m:r>
                      </m:e>
                      <m:sub>
                        <m: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-norm: consider all images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 in the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-ball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ℬ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,∞)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(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48391"/>
                <a:ext cx="12192000" cy="609600"/>
              </a:xfrm>
              <a:prstGeom prst="rect">
                <a:avLst/>
              </a:prstGeom>
              <a:blipFill rotWithShape="0">
                <a:blip r:embed="rId9"/>
                <a:stretch>
                  <a:fillRect t="-490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 animBg="1"/>
      <p:bldP spid="28" grpId="0"/>
      <p:bldP spid="33" grpId="0"/>
      <p:bldP spid="34" grpId="0" animBg="1"/>
      <p:bldP spid="35" grpId="0" animBg="1"/>
      <p:bldP spid="36" grpId="0"/>
      <p:bldP spid="40" grpId="0"/>
      <p:bldP spid="41" grpId="0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34" y="-1914"/>
            <a:ext cx="10515600" cy="1325563"/>
          </a:xfrm>
        </p:spPr>
        <p:txBody>
          <a:bodyPr/>
          <a:lstStyle/>
          <a:p>
            <a:r>
              <a:rPr lang="en-US" dirty="0" smtClean="0"/>
              <a:t>Examples of adversarial regions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407798" y="2629542"/>
                <a:ext cx="505296" cy="34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</m:e>
                        <m:sub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297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98" y="2629542"/>
                <a:ext cx="505296" cy="347763"/>
              </a:xfrm>
              <a:prstGeom prst="rect">
                <a:avLst/>
              </a:prstGeom>
              <a:blipFill rotWithShape="0">
                <a:blip r:embed="rId2"/>
                <a:stretch>
                  <a:fillRect b="-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/>
          <p:cNvSpPr/>
          <p:nvPr/>
        </p:nvSpPr>
        <p:spPr bwMode="auto">
          <a:xfrm>
            <a:off x="2445135" y="2042074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7782325" y="1948733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9152812" y="1701526"/>
            <a:ext cx="874409" cy="681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r>
              <a:rPr lang="en-US" sz="3446" dirty="0">
                <a:solidFill>
                  <a:srgbClr val="007636"/>
                </a:solidFill>
                <a:latin typeface="Gill Sans MT" charset="0"/>
                <a:ea typeface="Gill Sans MT" charset="0"/>
                <a:cs typeface="Gill Sans MT" charset="0"/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45722" y="4893883"/>
                <a:ext cx="2500556" cy="445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97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=</m:t>
                        </m:r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𝑟𝑜𝑡𝑎𝑡𝑒</m:t>
                        </m:r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(</m:t>
                        </m:r>
                        <m:r>
                          <a:rPr lang="en-US" sz="2297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297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297" dirty="0" smtClean="0">
                    <a:latin typeface="Gill Sans MT" charset="0"/>
                    <a:ea typeface="Gill Sans MT" charset="0"/>
                    <a:cs typeface="Gill Sans MT" charset="0"/>
                  </a:rPr>
                  <a:t>,-</a:t>
                </a:r>
                <a14:m>
                  <m:oMath xmlns:m="http://schemas.openxmlformats.org/officeDocument/2006/math">
                    <m:r>
                      <a:rPr lang="en-US" sz="2297" b="0" i="1" dirty="0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35)</m:t>
                    </m:r>
                  </m:oMath>
                </a14:m>
                <a:endParaRPr lang="en-US" sz="2297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22" y="4893883"/>
                <a:ext cx="2500556" cy="445828"/>
              </a:xfrm>
              <a:prstGeom prst="rect">
                <a:avLst/>
              </a:prstGeom>
              <a:blipFill rotWithShape="0">
                <a:blip r:embed="rId3"/>
                <a:stretch>
                  <a:fillRect l="-243" t="-12329" r="-1460" b="-28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/>
          <p:cNvSpPr/>
          <p:nvPr/>
        </p:nvSpPr>
        <p:spPr bwMode="auto">
          <a:xfrm>
            <a:off x="2445138" y="4514335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35" name="Right Arrow 34"/>
          <p:cNvSpPr/>
          <p:nvPr/>
        </p:nvSpPr>
        <p:spPr bwMode="auto">
          <a:xfrm>
            <a:off x="7776418" y="4506071"/>
            <a:ext cx="1032761" cy="268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endParaRPr lang="en-US" sz="1338"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9151200" y="4246845"/>
            <a:ext cx="874409" cy="68109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87437" tIns="43724" rIns="87437" bIns="43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765106"/>
            <a:r>
              <a:rPr lang="en-US" sz="3446" dirty="0">
                <a:solidFill>
                  <a:srgbClr val="FF0000"/>
                </a:solidFill>
                <a:latin typeface="Gill Sans MT" charset="0"/>
                <a:ea typeface="Gill Sans MT" charset="0"/>
                <a:cs typeface="Gill Sans MT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14385" y="2995721"/>
                <a:ext cx="72149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The neural network classifies the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correctly as 7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385" y="2995721"/>
                <a:ext cx="721492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352" t="-10526" r="-42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4831" y="5418825"/>
                <a:ext cx="1179716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is left rotated by 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3</m:t>
                    </m:r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5</m:t>
                        </m:r>
                      </m:e>
                      <m:sup>
                        <m:r>
                          <a:rPr lang="it-IT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,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the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network misclassifies the perturbed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image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as 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3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even though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</m:oMath>
                </a14:m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 appears as 7</a:t>
                </a:r>
                <a:r>
                  <a:rPr lang="en-US" sz="2400" dirty="0" smtClean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r>
                  <a:rPr lang="en-US" sz="2400" dirty="0">
                    <a:latin typeface="Gill Sans MT" charset="0"/>
                    <a:ea typeface="Gill Sans MT" charset="0"/>
                    <a:cs typeface="Gill Sans MT" charset="0"/>
                  </a:rPr>
                  <a:t>to the human eye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31" y="5418825"/>
                <a:ext cx="11797169" cy="862608"/>
              </a:xfrm>
              <a:prstGeom prst="rect">
                <a:avLst/>
              </a:prstGeom>
              <a:blipFill rotWithShape="0">
                <a:blip r:embed="rId5"/>
                <a:stretch>
                  <a:fillRect l="-827" t="-53901" b="-26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1083732"/>
            <a:ext cx="3628977" cy="18935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4" y="3505197"/>
            <a:ext cx="3628977" cy="1893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0" y="6248391"/>
                <a:ext cx="12192000" cy="609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65106"/>
                <a:r>
                  <a:rPr lang="en-US" sz="2800" dirty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C</a:t>
                </a:r>
                <a:r>
                  <a:rPr lang="en-US" sz="2800" dirty="0" smtClean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onsider all images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𝐼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 obtained by applying geometric transformations </a:t>
                </a:r>
                <a:r>
                  <a:rPr lang="en-US" sz="2800" dirty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t</a:t>
                </a:r>
                <a:r>
                  <a:rPr lang="en-US" sz="2800" dirty="0" smtClean="0">
                    <a:solidFill>
                      <a:schemeClr val="bg1"/>
                    </a:solidFill>
                    <a:latin typeface="Gill Sans MT" charset="0"/>
                    <a:ea typeface="Gill Sans MT" charset="0"/>
                    <a:cs typeface="Gill Sans MT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ℬ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,∞)</m:t>
                        </m:r>
                      </m:sub>
                    </m:sSub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(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Gill Sans MT" charset="0"/>
                        <a:cs typeface="Gill Sans MT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48391"/>
                <a:ext cx="12192000" cy="609600"/>
              </a:xfrm>
              <a:prstGeom prst="rect">
                <a:avLst/>
              </a:prstGeom>
              <a:blipFill rotWithShape="0">
                <a:blip r:embed="rId7"/>
                <a:stretch>
                  <a:fillRect l="-699" t="-490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1623600"/>
            <a:ext cx="1088576" cy="107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00" y="3819600"/>
            <a:ext cx="1084461" cy="1072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 animBg="1"/>
      <p:bldP spid="28" grpId="0"/>
      <p:bldP spid="33" grpId="0"/>
      <p:bldP spid="34" grpId="0" animBg="1"/>
      <p:bldP spid="35" grpId="0" animBg="1"/>
      <p:bldP spid="36" grpId="0"/>
      <p:bldP spid="40" grpId="0"/>
      <p:bldP spid="41" grpId="0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6618"/>
            <a:ext cx="1124704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Attacks on Deep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930" y="2506136"/>
            <a:ext cx="3823136" cy="323245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298929" y="1501200"/>
            <a:ext cx="3823135" cy="101566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Adding small noise to the input audio makes the network transcribe any arbitrary phrase </a:t>
            </a:r>
            <a:endParaRPr lang="en-US" sz="2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44339" y="5778000"/>
            <a:ext cx="3932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Audio Adversarial Examples: Targeted Attacks on Speech-to-Text, ICML 2018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Gill Sans MT" charset="0"/>
              <a:ea typeface="Gill Sans MT" charset="0"/>
              <a:cs typeface="Gill Sans MT" charset="0"/>
              <a:sym typeface="Raleway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5314" y="1502399"/>
            <a:ext cx="3781843" cy="101566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self-driving car incorrectly decides to turn right on Input 2 and crashes into the guardrail</a:t>
            </a:r>
            <a:endParaRPr lang="en-US" sz="2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4000" y="5778521"/>
            <a:ext cx="3944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DeepXplore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: Automated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Whitebox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US" sz="2000" dirty="0" smtClean="0">
              <a:solidFill>
                <a:schemeClr val="accent4">
                  <a:lumMod val="75000"/>
                </a:schemeClr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l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Testing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of Deep Learning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Systems, SOSP’17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519853"/>
            <a:ext cx="3881798" cy="3203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957" y="2485986"/>
            <a:ext cx="3976382" cy="33542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58107" y="5778000"/>
            <a:ext cx="42609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Adversarial Examples for Evaluating Reading Comprehension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Gill Sans MT" charset="0"/>
                <a:ea typeface="Gill Sans MT" charset="0"/>
                <a:cs typeface="Gill Sans MT" charset="0"/>
              </a:rPr>
              <a:t>Systems, EMNLP’17 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3463" y="1501200"/>
            <a:ext cx="3823135" cy="1015663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Ensemble </a:t>
            </a:r>
            <a:r>
              <a:rPr lang="en-US" sz="2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model </a:t>
            </a:r>
            <a:r>
              <a:rPr lang="en-US" sz="20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is fooled by the addition of an adversarial distracting sentence </a:t>
            </a:r>
            <a:r>
              <a:rPr lang="en-US" sz="20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in blue. </a:t>
            </a:r>
            <a:endParaRPr lang="en-US" sz="20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/>
      <p:bldP spid="38" grpId="0" animBg="1"/>
      <p:bldP spid="39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Robustness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4932" y="3606805"/>
            <a:ext cx="5724000" cy="1742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generate</a:t>
            </a:r>
            <a:r>
              <a:rPr lang="en-US" sz="2800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 adversarial examples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u</a:t>
            </a:r>
            <a:r>
              <a:rPr lang="en-US" sz="2800" b="1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nder-</a:t>
            </a:r>
            <a:r>
              <a:rPr lang="en-US" sz="2800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approximation of network behavior in the adversarial region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Madry</a:t>
            </a:r>
            <a:r>
              <a:rPr lang="en-US" sz="2800" dirty="0" smtClean="0">
                <a:solidFill>
                  <a:srgbClr val="C00000"/>
                </a:solidFill>
                <a:latin typeface="Gill Sans MT" charset="0"/>
                <a:ea typeface="Gill Sans MT" charset="0"/>
                <a:cs typeface="Gill Sans MT" charset="0"/>
              </a:rPr>
              <a:t> et al. 2017</a:t>
            </a:r>
          </a:p>
          <a:p>
            <a:pPr algn="ctr"/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 smtClean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algn="ctr"/>
            <a:endParaRPr lang="en-US" sz="2800" dirty="0">
              <a:solidFill>
                <a:srgbClr val="C00000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5467" y="3570019"/>
            <a:ext cx="5724799" cy="2373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prove</a:t>
            </a:r>
            <a:r>
              <a:rPr lang="en-US" sz="2800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 absence of adversarial examples </a:t>
            </a:r>
          </a:p>
          <a:p>
            <a:pPr marL="457200" lvl="0" indent="-457200">
              <a:buFont typeface="Arial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o</a:t>
            </a:r>
            <a:r>
              <a:rPr lang="en-US" sz="2800" b="1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ver-</a:t>
            </a:r>
            <a:r>
              <a:rPr lang="en-US" sz="2800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approximation </a:t>
            </a:r>
            <a:r>
              <a:rPr lang="en-US" sz="2800" dirty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of network </a:t>
            </a:r>
            <a:r>
              <a:rPr lang="en-US" sz="2800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behavior </a:t>
            </a:r>
            <a:r>
              <a:rPr lang="en-US" sz="2800" dirty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in the adversarial </a:t>
            </a:r>
            <a:r>
              <a:rPr lang="en-US" sz="2800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region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Gehr</a:t>
            </a:r>
            <a:r>
              <a:rPr lang="en-US" sz="2800" dirty="0" smtClean="0">
                <a:solidFill>
                  <a:schemeClr val="accent1"/>
                </a:solidFill>
                <a:latin typeface="Gill Sans MT" charset="0"/>
                <a:ea typeface="Gill Sans MT" charset="0"/>
                <a:cs typeface="Gill Sans MT" charset="0"/>
              </a:rPr>
              <a:t> et al. 2018</a:t>
            </a:r>
            <a:endParaRPr lang="en-US" sz="2800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864" y="3063737"/>
            <a:ext cx="5724000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Experimental robustness</a:t>
            </a:r>
            <a:endParaRPr lang="en-US" sz="2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2533" y="3048341"/>
            <a:ext cx="536773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Certified robustness</a:t>
            </a:r>
            <a:endParaRPr lang="en-US" sz="2800" dirty="0">
              <a:solidFill>
                <a:schemeClr val="bg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1865" y="1591737"/>
            <a:ext cx="11650135" cy="89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F</a:t>
            </a:r>
            <a:r>
              <a:rPr 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ind adversarial examples or prove their absence in an adversarial region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Exact </a:t>
            </a:r>
            <a:r>
              <a:rPr 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solvers often do </a:t>
            </a:r>
            <a:r>
              <a:rPr 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not scale to large networks</a:t>
            </a:r>
            <a:endParaRPr lang="en-US" sz="2800" dirty="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Adversarial </a:t>
            </a:r>
            <a:r>
              <a:rPr lang="en-US" dirty="0" smtClean="0"/>
              <a:t>regions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1" y="1963735"/>
            <a:ext cx="1080000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43" y="3651466"/>
            <a:ext cx="1080000" cy="1080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83475" y="2295464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167210" y="4005464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75" y="1744134"/>
            <a:ext cx="4216399" cy="14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0" y="3505205"/>
            <a:ext cx="4216395" cy="14400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9059336" y="2295464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346278" y="220240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6"/>
                </a:solidFill>
              </a:rPr>
              <a:t>8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9060410" y="4005464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346281" y="392853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45164" y="3014524"/>
                <a:ext cx="914896" cy="44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</m:e>
                        <m:sub>
                          <m:r>
                            <a:rPr lang="en-US" sz="2297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297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164" y="3014524"/>
                <a:ext cx="914896" cy="445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52577" y="4707476"/>
                <a:ext cx="1833835" cy="445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97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𝐼</m:t>
                    </m:r>
                    <m:r>
                      <a:rPr lang="en-US" sz="2297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297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97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297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r>
                      <a:rPr lang="en-US" sz="2297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(</m:t>
                    </m:r>
                    <m:sSub>
                      <m:sSubPr>
                        <m:ctrlP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sz="2297" b="0" i="1" smtClean="0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0</m:t>
                        </m:r>
                      </m:sub>
                    </m:sSub>
                    <m:r>
                      <a:rPr lang="en-US" sz="2297" b="0" i="1" smtClean="0">
                        <a:latin typeface="Cambria Math" charset="0"/>
                        <a:ea typeface="Gill Sans MT" charset="0"/>
                        <a:cs typeface="Gill Sans MT" charset="0"/>
                      </a:rPr>
                      <m:t>,</m:t>
                    </m:r>
                    <m:r>
                      <a:rPr lang="en-US" sz="2297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297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297" dirty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77" y="4707476"/>
                <a:ext cx="1833835" cy="445828"/>
              </a:xfrm>
              <a:prstGeom prst="rect">
                <a:avLst/>
              </a:prstGeom>
              <a:blipFill>
                <a:blip r:embed="rId7"/>
                <a:stretch>
                  <a:fillRect l="-332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5215477"/>
            <a:ext cx="4216395" cy="144000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9060410" y="5580260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346283" y="55033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52506" y="6451982"/>
                <a:ext cx="1807644" cy="409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  <m:r>
                            <a:rPr lang="en-US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𝑅𝑜𝑡𝑎𝑡𝑒</m:t>
                          </m:r>
                          <m:r>
                            <a:rPr lang="en-US" sz="2000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Gill Sans MT" charset="0"/>
                              <a:cs typeface="Gill Sans MT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m:rPr>
                          <m:nor/>
                        </m:rPr>
                        <a:rPr lang="en-US" sz="2000" i="1" dirty="0" smtClean="0">
                          <a:solidFill>
                            <a:schemeClr val="tx1"/>
                          </a:solidFill>
                        </a:rPr>
                        <m:t>,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Gill Sans MT" charset="0"/>
                  <a:ea typeface="Gill Sans MT" charset="0"/>
                  <a:cs typeface="Gill Sans MT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6" y="6451982"/>
                <a:ext cx="1807644" cy="409599"/>
              </a:xfrm>
              <a:prstGeom prst="rect">
                <a:avLst/>
              </a:prstGeom>
              <a:blipFill>
                <a:blip r:embed="rId8"/>
                <a:stretch>
                  <a:fillRect r="-3737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25"/>
          <p:cNvSpPr/>
          <p:nvPr/>
        </p:nvSpPr>
        <p:spPr>
          <a:xfrm>
            <a:off x="3184146" y="5749591"/>
            <a:ext cx="720000" cy="36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00" y="5374182"/>
            <a:ext cx="1080000" cy="1080000"/>
          </a:xfrm>
          <a:prstGeom prst="rect">
            <a:avLst/>
          </a:prstGeom>
        </p:spPr>
      </p:pic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EE3DA-DB00-C541-8F4B-D158D90F04C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78398" y="1371601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Neural network 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8398" y="3125392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Neural network 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78398" y="4854151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Neural network f</a:t>
            </a:r>
          </a:p>
        </p:txBody>
      </p:sp>
    </p:spTree>
    <p:extLst>
      <p:ext uri="{BB962C8B-B14F-4D97-AF65-F5344CB8AC3E}">
        <p14:creationId xmlns:p14="http://schemas.microsoft.com/office/powerpoint/2010/main" val="13254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/>
      <p:bldP spid="16" grpId="0" animBg="1"/>
      <p:bldP spid="17" grpId="0"/>
      <p:bldP spid="18" grpId="0"/>
      <p:bldP spid="19" grpId="0"/>
      <p:bldP spid="21" grpId="0" animBg="1"/>
      <p:bldP spid="23" grpId="0"/>
      <p:bldP spid="24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Adversarial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Gill Sans MT" charset="0"/>
                        <a:cs typeface="Gill Sans MT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Gill Sans MT" charset="0"/>
                        <a:cs typeface="Gill Sans MT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 MT" charset="0"/>
                    <a:ea typeface="Gill Sans MT" charset="0"/>
                    <a:cs typeface="Gill Sans MT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507958"/>
            <a:ext cx="12192000" cy="110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126" y="1505961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All images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where the intensity at each pixel differs from the intensity at the corresponding 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" y="1505961"/>
                <a:ext cx="1219200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050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0" y="3051341"/>
            <a:ext cx="1082896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00" y="3051341"/>
            <a:ext cx="1085791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00" y="3052800"/>
            <a:ext cx="108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00" y="3052800"/>
            <a:ext cx="1085807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00" y="3052800"/>
            <a:ext cx="1091644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000" y="3052800"/>
            <a:ext cx="1077120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88759" y="4138864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59" y="4138864"/>
                <a:ext cx="1065517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515979" y="4130844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79" y="4130844"/>
                <a:ext cx="1065517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791329" y="4138866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329" y="4138866"/>
                <a:ext cx="1065517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082719" y="4146888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719" y="4146888"/>
                <a:ext cx="1065517" cy="276999"/>
              </a:xfrm>
              <a:prstGeom prst="rect">
                <a:avLst/>
              </a:prstGeom>
              <a:blipFill rotWithShape="0">
                <a:blip r:embed="rId1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342027" y="4154910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027" y="4154910"/>
                <a:ext cx="1065517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000" y="3050844"/>
            <a:ext cx="1074286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585292" y="4130848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292" y="4130848"/>
                <a:ext cx="1065517" cy="276999"/>
              </a:xfrm>
              <a:prstGeom prst="rect">
                <a:avLst/>
              </a:prstGeom>
              <a:blipFill rotWithShape="0">
                <a:blip r:embed="rId1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000" y="3066888"/>
            <a:ext cx="1071406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7844598" y="4154912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598" y="4154912"/>
                <a:ext cx="1065517" cy="276999"/>
              </a:xfrm>
              <a:prstGeom prst="rect">
                <a:avLst/>
              </a:prstGeom>
              <a:blipFill rotWithShape="0">
                <a:blip r:embed="rId1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0339148" y="4146892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9148" y="4146892"/>
                <a:ext cx="1065517" cy="276999"/>
              </a:xfrm>
              <a:prstGeom prst="rect">
                <a:avLst/>
              </a:prstGeom>
              <a:blipFill rotWithShape="0">
                <a:blip r:embed="rId1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000" y="3052800"/>
            <a:ext cx="1074240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9087863" y="4146892"/>
                <a:ext cx="10655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863" y="4146892"/>
                <a:ext cx="1065517" cy="276999"/>
              </a:xfrm>
              <a:prstGeom prst="rect">
                <a:avLst/>
              </a:prstGeom>
              <a:blipFill rotWithShape="0">
                <a:blip r:embed="rId21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09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Adversarial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𝑅𝑜𝑡𝑎𝑡𝑒</m:t>
                        </m:r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m:rPr>
                        <m:nor/>
                      </m:rPr>
                      <a:rPr lang="en-US" i="1" dirty="0"/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507958"/>
            <a:ext cx="12192000" cy="110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126" y="1505961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All images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which are obtained by rotation each image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Gill Sans MT" charset="0"/>
                                <a:cs typeface="Gill Sans MT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Gill Sans MT" charset="0"/>
                                <a:cs typeface="Gill Sans MT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Gill Sans MT" charset="0"/>
                                <a:cs typeface="Gill Sans MT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Gill Sans MT" charset="0"/>
                            <a:cs typeface="Gill Sans MT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by an angle between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using bilinear interpolation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" y="1505961"/>
                <a:ext cx="12192000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050"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67956"/>
            <a:ext cx="10058400" cy="25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2293" y="64800"/>
            <a:ext cx="5005137" cy="450427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165F-F68D-9949-8C6B-3D998382187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8" y="479748"/>
            <a:ext cx="720000" cy="7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" y="2570530"/>
            <a:ext cx="807874" cy="72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6800" y="80212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Adversarial </a:t>
            </a:r>
            <a:r>
              <a:rPr lang="en-US" dirty="0" smtClean="0"/>
              <a:t>region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8" y="1549202"/>
            <a:ext cx="720000" cy="7200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1938" y="1552294"/>
            <a:ext cx="2520000" cy="7200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49961" y="2632294"/>
            <a:ext cx="2520000" cy="7200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41941" y="472294"/>
            <a:ext cx="2520000" cy="7200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Intensity changes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1047916" y="688294"/>
            <a:ext cx="869435" cy="28912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1048294" y="1768294"/>
            <a:ext cx="869435" cy="28912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1048294" y="2848294"/>
            <a:ext cx="869435" cy="28912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248232" y="1625386"/>
            <a:ext cx="2307725" cy="57964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Geometric </a:t>
            </a:r>
            <a:r>
              <a:rPr lang="en-US" dirty="0">
                <a:solidFill>
                  <a:schemeClr val="bg1"/>
                </a:solidFill>
              </a:rPr>
              <a:t>transformations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74025" y="2676145"/>
            <a:ext cx="2495936" cy="629229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Noise+Audio</a:t>
            </a:r>
            <a:r>
              <a:rPr lang="en-US" dirty="0" smtClean="0">
                <a:solidFill>
                  <a:schemeClr val="bg1"/>
                </a:solidFill>
              </a:rPr>
              <a:t> 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39716" y="64168"/>
            <a:ext cx="3209994" cy="6721475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16846" y="1006865"/>
            <a:ext cx="2502569" cy="37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Box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417478" y="1546865"/>
            <a:ext cx="2502569" cy="37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DeepZ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416848" y="2086865"/>
            <a:ext cx="2502569" cy="37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DeepPoly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417478" y="2626865"/>
            <a:ext cx="2502569" cy="37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RefineZono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34996" y="85463"/>
            <a:ext cx="3016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ERAN analyzer </a:t>
            </a:r>
          </a:p>
          <a:p>
            <a:r>
              <a:rPr lang="en-US" dirty="0">
                <a:hlinkClick r:id="rId4"/>
              </a:rPr>
              <a:t>https://github.com/eth-sri/eran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417478" y="3166865"/>
            <a:ext cx="2502569" cy="37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K-Poly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331999" y="2461019"/>
            <a:ext cx="1168189" cy="4612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Yes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332000" y="3396304"/>
            <a:ext cx="1168188" cy="460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 rot="1800000">
            <a:off x="9455960" y="3359396"/>
            <a:ext cx="851426" cy="32659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2293" y="4673828"/>
            <a:ext cx="5005137" cy="1491171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3974" y="4922278"/>
            <a:ext cx="16493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Fully connected</a:t>
            </a:r>
          </a:p>
          <a:p>
            <a:r>
              <a:rPr lang="en-US" dirty="0">
                <a:solidFill>
                  <a:srgbClr val="0070C0"/>
                </a:solidFill>
              </a:rPr>
              <a:t>Convolutional</a:t>
            </a:r>
          </a:p>
          <a:p>
            <a:r>
              <a:rPr lang="en-US" dirty="0">
                <a:solidFill>
                  <a:srgbClr val="0070C0"/>
                </a:solidFill>
              </a:rPr>
              <a:t>Residual</a:t>
            </a:r>
          </a:p>
          <a:p>
            <a:r>
              <a:rPr lang="en-US" dirty="0">
                <a:solidFill>
                  <a:srgbClr val="0070C0"/>
                </a:solidFill>
              </a:rPr>
              <a:t>LSTM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04142" y="4921200"/>
            <a:ext cx="9973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ReLU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Sigmoid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>
                <a:solidFill>
                  <a:srgbClr val="0070C0"/>
                </a:solidFill>
              </a:rPr>
              <a:t>Tanh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>
                <a:solidFill>
                  <a:srgbClr val="0070C0"/>
                </a:solidFill>
              </a:rPr>
              <a:t>Maxpool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56608" y="4628154"/>
            <a:ext cx="17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54" name="Right Arrow 53"/>
          <p:cNvSpPr/>
          <p:nvPr/>
        </p:nvSpPr>
        <p:spPr>
          <a:xfrm>
            <a:off x="5197642" y="2359580"/>
            <a:ext cx="818147" cy="4431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197768" y="5250263"/>
            <a:ext cx="817200" cy="4431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2293" y="6302474"/>
            <a:ext cx="5005137" cy="504749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5197768" y="6317061"/>
            <a:ext cx="817200" cy="44319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134996" y="3653991"/>
            <a:ext cx="322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ELINA</a:t>
            </a:r>
          </a:p>
          <a:p>
            <a:r>
              <a:rPr lang="en-US" dirty="0">
                <a:hlinkClick r:id="rId5"/>
              </a:rPr>
              <a:t>https://github.com/eth-sri/ELINA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75102" y="4608498"/>
            <a:ext cx="2999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Sound with respect to floating</a:t>
            </a:r>
          </a:p>
          <a:p>
            <a:r>
              <a:rPr lang="en-US" dirty="0"/>
              <a:t>p</a:t>
            </a:r>
            <a:r>
              <a:rPr lang="en-US" dirty="0" smtClean="0"/>
              <a:t>oint arithmetic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167082" y="5787590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State-of-the-art precision and 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64" name="Right Arrow 63"/>
          <p:cNvSpPr/>
          <p:nvPr/>
        </p:nvSpPr>
        <p:spPr>
          <a:xfrm rot="19800000">
            <a:off x="9463982" y="2773863"/>
            <a:ext cx="851426" cy="326594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1040274" y="3928294"/>
            <a:ext cx="869435" cy="289125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66005" y="3711600"/>
            <a:ext cx="2520000" cy="7200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sensor values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92126" y="3692616"/>
            <a:ext cx="720000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Aircraft</a:t>
            </a:r>
          </a:p>
          <a:p>
            <a:pPr algn="ctr"/>
            <a:r>
              <a:rPr lang="en-US" sz="1200" dirty="0" smtClean="0"/>
              <a:t>sensors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756800" y="6352415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Safety Property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191146" y="6405204"/>
            <a:ext cx="100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by 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170" y="6452602"/>
            <a:ext cx="1740161" cy="32193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59062" y="4255566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Tensorflow</a:t>
            </a:r>
            <a:r>
              <a:rPr lang="en-US" dirty="0" smtClean="0"/>
              <a:t> graph as input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183126" y="5194030"/>
            <a:ext cx="3127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Both complete and </a:t>
            </a:r>
            <a:r>
              <a:rPr lang="en-US" smtClean="0"/>
              <a:t>incomplete </a:t>
            </a:r>
          </a:p>
          <a:p>
            <a:r>
              <a:rPr lang="en-US" dirty="0" smtClean="0"/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135126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3296</Words>
  <Application>Microsoft Macintosh PowerPoint</Application>
  <PresentationFormat>Widescreen</PresentationFormat>
  <Paragraphs>795</Paragraphs>
  <Slides>35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Cambria Math</vt:lpstr>
      <vt:lpstr>DINPro</vt:lpstr>
      <vt:lpstr>DINPro-Bold</vt:lpstr>
      <vt:lpstr>Gill Sans</vt:lpstr>
      <vt:lpstr>Gill Sans MT</vt:lpstr>
      <vt:lpstr>Math A</vt:lpstr>
      <vt:lpstr>Math C</vt:lpstr>
      <vt:lpstr>Raleway</vt:lpstr>
      <vt:lpstr>Times New Roman</vt:lpstr>
      <vt:lpstr>Arial</vt:lpstr>
      <vt:lpstr>Office Theme</vt:lpstr>
      <vt:lpstr> Safe and Robust Deep Learning </vt:lpstr>
      <vt:lpstr>SafeAI @ ETH Zurich</vt:lpstr>
      <vt:lpstr>Deep Learning Systems</vt:lpstr>
      <vt:lpstr>Attacks on Deep Learning</vt:lpstr>
      <vt:lpstr>Adversarial Robustness</vt:lpstr>
      <vt:lpstr> Adversarial regions</vt:lpstr>
      <vt:lpstr>Adversarial region L_∞ (I_0,ϵ) </vt:lpstr>
      <vt:lpstr>Adversarial region 〖Rotate(I〗_0,ϵ"," α,β) </vt:lpstr>
      <vt:lpstr>PowerPoint Presentation</vt:lpstr>
      <vt:lpstr>Results with ERAN</vt:lpstr>
      <vt:lpstr>Example:  Analysis of a Toy Neural Network</vt:lpstr>
      <vt:lpstr>PowerPoint Presentation</vt:lpstr>
      <vt:lpstr>Abstract Interpretation</vt:lpstr>
      <vt:lpstr>Analysis Trade-offs: Precision vs. Scalability</vt:lpstr>
      <vt:lpstr>Box Abstract Domain</vt:lpstr>
      <vt:lpstr>DeepPoly Abstract Domain [POPL’19]</vt:lpstr>
      <vt:lpstr>Example:  Analysis of a Toy Neural Network</vt:lpstr>
      <vt:lpstr>PowerPoint Presentation</vt:lpstr>
      <vt:lpstr>ReLU activation</vt:lpstr>
      <vt:lpstr>Affine transformation after ReLU</vt:lpstr>
      <vt:lpstr>Backsubstitution</vt:lpstr>
      <vt:lpstr>PowerPoint Presentation</vt:lpstr>
      <vt:lpstr>PowerPoint Presentation</vt:lpstr>
      <vt:lpstr>Checking for robustness</vt:lpstr>
      <vt:lpstr>Benchmarks</vt:lpstr>
      <vt:lpstr>Results</vt:lpstr>
      <vt:lpstr>Future work</vt:lpstr>
      <vt:lpstr>Conclusion</vt:lpstr>
      <vt:lpstr>Abstract Interpretation + Solvers</vt:lpstr>
      <vt:lpstr>Neural network robustness</vt:lpstr>
      <vt:lpstr>Using AI to Train Robust Deep Learning</vt:lpstr>
      <vt:lpstr>Released Frameworks</vt:lpstr>
      <vt:lpstr>Challenges and Open Problems</vt:lpstr>
      <vt:lpstr>Examples of adversarial regions</vt:lpstr>
      <vt:lpstr>Examples of adversarial regions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 and Robust Deep Learning </dc:title>
  <dc:creator>Gagandeep Singh</dc:creator>
  <cp:lastModifiedBy>Gagandeep Singh</cp:lastModifiedBy>
  <cp:revision>191</cp:revision>
  <dcterms:created xsi:type="dcterms:W3CDTF">2019-05-06T02:34:42Z</dcterms:created>
  <dcterms:modified xsi:type="dcterms:W3CDTF">2019-06-06T05:32:10Z</dcterms:modified>
</cp:coreProperties>
</file>